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2" r:id="rId1"/>
  </p:sldMasterIdLst>
  <p:notesMasterIdLst>
    <p:notesMasterId r:id="rId18"/>
  </p:notesMasterIdLst>
  <p:sldIdLst>
    <p:sldId id="484" r:id="rId2"/>
    <p:sldId id="491" r:id="rId3"/>
    <p:sldId id="490" r:id="rId4"/>
    <p:sldId id="492" r:id="rId5"/>
    <p:sldId id="493" r:id="rId6"/>
    <p:sldId id="494" r:id="rId7"/>
    <p:sldId id="495" r:id="rId8"/>
    <p:sldId id="496" r:id="rId9"/>
    <p:sldId id="497" r:id="rId10"/>
    <p:sldId id="498" r:id="rId11"/>
    <p:sldId id="499" r:id="rId12"/>
    <p:sldId id="500" r:id="rId13"/>
    <p:sldId id="488" r:id="rId14"/>
    <p:sldId id="489" r:id="rId15"/>
    <p:sldId id="482" r:id="rId16"/>
    <p:sldId id="485" r:id="rId17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 userDrawn="1">
          <p15:clr>
            <a:srgbClr val="A4A3A4"/>
          </p15:clr>
        </p15:guide>
        <p15:guide id="2" orient="horz" pos="4110" userDrawn="1">
          <p15:clr>
            <a:srgbClr val="A4A3A4"/>
          </p15:clr>
        </p15:guide>
        <p15:guide id="3" orient="horz" pos="2478" userDrawn="1">
          <p15:clr>
            <a:srgbClr val="A4A3A4"/>
          </p15:clr>
        </p15:guide>
        <p15:guide id="4" orient="horz" pos="3612">
          <p15:clr>
            <a:srgbClr val="A4A3A4"/>
          </p15:clr>
        </p15:guide>
        <p15:guide id="5" orient="horz" pos="4020">
          <p15:clr>
            <a:srgbClr val="A4A3A4"/>
          </p15:clr>
        </p15:guide>
        <p15:guide id="6" orient="horz" pos="3291">
          <p15:clr>
            <a:srgbClr val="A4A3A4"/>
          </p15:clr>
        </p15:guide>
        <p15:guide id="7" orient="horz" pos="663" userDrawn="1">
          <p15:clr>
            <a:srgbClr val="A4A3A4"/>
          </p15:clr>
        </p15:guide>
        <p15:guide id="8" orient="horz" pos="3929" userDrawn="1">
          <p15:clr>
            <a:srgbClr val="A4A3A4"/>
          </p15:clr>
        </p15:guide>
        <p15:guide id="9" orient="horz" pos="2205">
          <p15:clr>
            <a:srgbClr val="A4A3A4"/>
          </p15:clr>
        </p15:guide>
        <p15:guide id="10" pos="5281">
          <p15:clr>
            <a:srgbClr val="A4A3A4"/>
          </p15:clr>
        </p15:guide>
        <p15:guide id="11" pos="5465">
          <p15:clr>
            <a:srgbClr val="A4A3A4"/>
          </p15:clr>
        </p15:guide>
        <p15:guide id="12" pos="472">
          <p15:clr>
            <a:srgbClr val="A4A3A4"/>
          </p15:clr>
        </p15:guide>
        <p15:guide id="13" pos="2880">
          <p15:clr>
            <a:srgbClr val="A4A3A4"/>
          </p15:clr>
        </p15:guide>
        <p15:guide id="14" pos="1066" userDrawn="1">
          <p15:clr>
            <a:srgbClr val="A4A3A4"/>
          </p15:clr>
        </p15:guide>
        <p15:guide id="15" pos="5760">
          <p15:clr>
            <a:srgbClr val="A4A3A4"/>
          </p15:clr>
        </p15:guide>
        <p15:guide id="16" pos="4830">
          <p15:clr>
            <a:srgbClr val="A4A3A4"/>
          </p15:clr>
        </p15:guide>
        <p15:guide id="17" pos="3515">
          <p15:clr>
            <a:srgbClr val="A4A3A4"/>
          </p15:clr>
        </p15:guide>
        <p15:guide id="18" pos="3107" userDrawn="1">
          <p15:clr>
            <a:srgbClr val="A4A3A4"/>
          </p15:clr>
        </p15:guide>
        <p15:guide id="19" pos="79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재단 문화" initials="재문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:hp="http://schemas.haansoft.com/office/presentation/8.0" xmlns:dsp="http://schemas.microsoft.com/office/drawing/2008/diagram" xmlns:dgm="http://schemas.openxmlformats.org/drawingml/2006/diagram" xmlns:c="http://schemas.openxmlformats.org/drawingml/2006/chart" xmlns="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69" autoAdjust="0"/>
    <p:restoredTop sz="96118" autoAdjust="0"/>
  </p:normalViewPr>
  <p:slideViewPr>
    <p:cSldViewPr>
      <p:cViewPr>
        <p:scale>
          <a:sx n="100" d="100"/>
          <a:sy n="100" d="100"/>
        </p:scale>
        <p:origin x="2118" y="270"/>
      </p:cViewPr>
      <p:guideLst>
        <p:guide orient="horz" pos="2387"/>
        <p:guide orient="horz" pos="4110"/>
        <p:guide orient="horz" pos="2478"/>
        <p:guide orient="horz" pos="3612"/>
        <p:guide orient="horz" pos="4020"/>
        <p:guide orient="horz" pos="3291"/>
        <p:guide orient="horz" pos="663"/>
        <p:guide orient="horz" pos="3929"/>
        <p:guide orient="horz" pos="2205"/>
        <p:guide pos="5281"/>
        <p:guide pos="5465"/>
        <p:guide pos="472"/>
        <p:guide pos="2880"/>
        <p:guide pos="1066"/>
        <p:guide pos="5760"/>
        <p:guide pos="4830"/>
        <p:guide pos="3515"/>
        <p:guide pos="3107"/>
        <p:guide pos="79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19413" cy="495300"/>
          </a:xfrm>
          <a:prstGeom prst="rect">
            <a:avLst/>
          </a:prstGeom>
        </p:spPr>
        <p:txBody>
          <a:bodyPr vert="horz" lIns="91421" tIns="45711" rIns="91421" bIns="45711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1"/>
            <a:ext cx="2919412" cy="495300"/>
          </a:xfrm>
          <a:prstGeom prst="rect">
            <a:avLst/>
          </a:prstGeom>
        </p:spPr>
        <p:txBody>
          <a:bodyPr vert="horz" lIns="91421" tIns="45711" rIns="91421" bIns="45711"/>
          <a:lstStyle>
            <a:lvl1pPr algn="r">
              <a:defRPr sz="1200"/>
            </a:lvl1pPr>
          </a:lstStyle>
          <a:p>
            <a:pPr lvl="0">
              <a:defRPr/>
            </a:pPr>
            <a:fld id="{FE67FB41-2ECD-47CF-8591-248694DC25E5}" type="datetime1">
              <a:rPr lang="ko-KR" altLang="en-US"/>
              <a:pPr lvl="0">
                <a:defRPr/>
              </a:pPr>
              <a:t>2026-09-08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7763" y="1231900"/>
            <a:ext cx="444023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1" tIns="45711" rIns="91421" bIns="45711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1" y="4748215"/>
            <a:ext cx="5389563" cy="3884612"/>
          </a:xfrm>
          <a:prstGeom prst="rect">
            <a:avLst/>
          </a:prstGeom>
        </p:spPr>
        <p:txBody>
          <a:bodyPr vert="horz" lIns="91421" tIns="45711" rIns="91421" bIns="45711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371015"/>
            <a:ext cx="2919413" cy="495300"/>
          </a:xfrm>
          <a:prstGeom prst="rect">
            <a:avLst/>
          </a:prstGeom>
        </p:spPr>
        <p:txBody>
          <a:bodyPr vert="horz" lIns="91421" tIns="45711" rIns="91421" bIns="45711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5"/>
            <a:ext cx="2919412" cy="495300"/>
          </a:xfrm>
          <a:prstGeom prst="rect">
            <a:avLst/>
          </a:prstGeom>
        </p:spPr>
        <p:txBody>
          <a:bodyPr vert="horz" lIns="91421" tIns="45711" rIns="91421" bIns="45711" anchor="b"/>
          <a:lstStyle>
            <a:lvl1pPr algn="r">
              <a:defRPr sz="1200"/>
            </a:lvl1pPr>
          </a:lstStyle>
          <a:p>
            <a:pPr lvl="0">
              <a:defRPr/>
            </a:pPr>
            <a:fld id="{9BB3816B-F1B1-4C58-B981-0970590B5BC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976692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0261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11"/>
          <p:cNvGrpSpPr>
            <a:grpSpLocks/>
          </p:cNvGrpSpPr>
          <p:nvPr userDrawn="1"/>
        </p:nvGrpSpPr>
        <p:grpSpPr bwMode="auto">
          <a:xfrm>
            <a:off x="460375" y="195263"/>
            <a:ext cx="8267700" cy="668337"/>
            <a:chOff x="460858" y="194492"/>
            <a:chExt cx="8206930" cy="668344"/>
          </a:xfrm>
        </p:grpSpPr>
        <p:sp>
          <p:nvSpPr>
            <p:cNvPr id="8" name="직사각형 7"/>
            <p:cNvSpPr/>
            <p:nvPr userDrawn="1"/>
          </p:nvSpPr>
          <p:spPr>
            <a:xfrm rot="16200000">
              <a:off x="4519208" y="-3246349"/>
              <a:ext cx="55563" cy="8162807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9" name="직사각형 8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0" name="자유형 9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1" name="자유형 10"/>
            <p:cNvSpPr/>
            <p:nvPr userDrawn="1"/>
          </p:nvSpPr>
          <p:spPr>
            <a:xfrm>
              <a:off x="467161" y="205604"/>
              <a:ext cx="45700" cy="606431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2" name="자유형 11"/>
            <p:cNvSpPr/>
            <p:nvPr userDrawn="1"/>
          </p:nvSpPr>
          <p:spPr>
            <a:xfrm>
              <a:off x="8622089" y="194492"/>
              <a:ext cx="45699" cy="608018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13" name="Rectangle 9"/>
          <p:cNvSpPr txBox="1">
            <a:spLocks noChangeArrowheads="1"/>
          </p:cNvSpPr>
          <p:nvPr userDrawn="1"/>
        </p:nvSpPr>
        <p:spPr bwMode="auto">
          <a:xfrm>
            <a:off x="8007398" y="6532255"/>
            <a:ext cx="1109738" cy="302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marL="0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2437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4875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7312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9750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12187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94625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77062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59500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43056">
              <a:defRPr/>
            </a:pPr>
            <a:fld id="{E3CD34CA-1546-4C48-A316-13B63C0AF8BB}" type="slidenum">
              <a:rPr lang="en-US" altLang="ko-KR" sz="1000" kern="1200" smtClean="0">
                <a:solidFill>
                  <a:srgbClr val="939292"/>
                </a:solidFill>
                <a:latin typeface="Rix고딕 B" panose="02020603020101020101" pitchFamily="18" charset="-127"/>
                <a:ea typeface="Rix고딕 B" panose="02020603020101020101" pitchFamily="18" charset="-127"/>
                <a:cs typeface="+mn-cs"/>
              </a:rPr>
              <a:pPr algn="ctr" defTabSz="1043056">
                <a:defRPr/>
              </a:pPr>
              <a:t>‹#›</a:t>
            </a:fld>
            <a:endParaRPr lang="en-US" altLang="ko-KR" sz="1000" kern="1200" dirty="0">
              <a:solidFill>
                <a:srgbClr val="939292"/>
              </a:solidFill>
              <a:latin typeface="Rix고딕 B" panose="02020603020101020101" pitchFamily="18" charset="-127"/>
              <a:ea typeface="Rix고딕 B" panose="0202060302010102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6022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520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911124@artzip.k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53F737ED-6CD2-5341-EC89-575223649BC1}"/>
              </a:ext>
            </a:extLst>
          </p:cNvPr>
          <p:cNvSpPr txBox="1"/>
          <p:nvPr/>
        </p:nvSpPr>
        <p:spPr>
          <a:xfrm>
            <a:off x="493973" y="260648"/>
            <a:ext cx="478849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예선순서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- 9 .18.(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금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)– K 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스트리트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60022-561F-4330-8FDF-732C211FDEE6}"/>
              </a:ext>
            </a:extLst>
          </p:cNvPr>
          <p:cNvSpPr txBox="1"/>
          <p:nvPr/>
        </p:nvSpPr>
        <p:spPr>
          <a:xfrm>
            <a:off x="749300" y="3098031"/>
            <a:ext cx="7926388" cy="328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예선 시작시간은 14:00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이며,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모든 참가팀은 13:40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까지 댄싱공연장 무대 앞에 집결하여 대기해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예선 경연 순서는 </a:t>
            </a:r>
            <a:r>
              <a:rPr kumimoji="0" lang="ko-KR" altLang="ko-KR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마블룰렛을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통해 선정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되었으며, 순서 변경을 원하는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변경 대상 팀 간 사전 협의가 완료된 경우에 한하여 변경이 가능합니다.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결선 경연 순서는 예선 종료 후 당일 공개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될 예정이며, 경연의 원활한 진행을 위해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연출부에서 임의로 지정합니다. 결선 순서는 변경이 어려우니 양해 부탁드립니다.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정해진 예선 순서에 맞춰 입장하지 못하는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별도로 대기하거나 순서를 조정해 드리지 않습니다.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경연 순서가 지나간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해당 팀은 결선 진출 및 참여가 어려울 수 있으므로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반드시 집결시간과 본인 팀의 경연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순서</a:t>
            </a:r>
            <a:r>
              <a:rPr lang="ko-KR" altLang="en-US" sz="1400" dirty="0">
                <a:latin typeface="Arial" panose="020B0604020202020204" pitchFamily="34" charset="0"/>
              </a:rPr>
              <a:t>를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확인하여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시간 내 도착해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F89A6DCE-19AB-46D8-B41C-DD6111831B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14599"/>
              </p:ext>
            </p:extLst>
          </p:nvPr>
        </p:nvGraphicFramePr>
        <p:xfrm>
          <a:off x="753240" y="1052736"/>
          <a:ext cx="7073900" cy="18859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:a16="http://schemas.microsoft.com/office/drawing/2014/main" val="74916915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811201341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673779112"/>
                    </a:ext>
                  </a:extLst>
                </a:gridCol>
                <a:gridCol w="4178300">
                  <a:extLst>
                    <a:ext uri="{9D8B030D-6E8A-4147-A177-3AD203B41FA5}">
                      <a16:colId xmlns:a16="http://schemas.microsoft.com/office/drawing/2014/main" val="196157335"/>
                    </a:ext>
                  </a:extLst>
                </a:gridCol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날짜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장르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순서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>
                          <a:effectLst/>
                        </a:rPr>
                        <a:t>팀명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7242703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9.18.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k-</a:t>
                      </a:r>
                      <a:r>
                        <a:rPr lang="ko-KR" altLang="en-US" sz="1100" u="none" strike="noStrike">
                          <a:effectLst/>
                        </a:rPr>
                        <a:t>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한량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63776506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9.18.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k-</a:t>
                      </a:r>
                      <a:r>
                        <a:rPr lang="ko-KR" altLang="en-US" sz="1100" u="none" strike="noStrike">
                          <a:effectLst/>
                        </a:rPr>
                        <a:t>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리키드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6886957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9.18.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k-</a:t>
                      </a:r>
                      <a:r>
                        <a:rPr lang="ko-KR" altLang="en-US" sz="1100" u="none" strike="noStrike">
                          <a:effectLst/>
                        </a:rPr>
                        <a:t>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브레이커스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8503095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9.18.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k-</a:t>
                      </a:r>
                      <a:r>
                        <a:rPr lang="ko-KR" altLang="en-US" sz="1100" u="none" strike="noStrike">
                          <a:effectLst/>
                        </a:rPr>
                        <a:t>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클론댄스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3992179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9.18.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k-</a:t>
                      </a:r>
                      <a:r>
                        <a:rPr lang="ko-KR" altLang="en-US" sz="1100" u="none" strike="noStrike">
                          <a:effectLst/>
                        </a:rPr>
                        <a:t>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SEAMOUS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7616112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9.18.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k-</a:t>
                      </a:r>
                      <a:r>
                        <a:rPr lang="ko-KR" altLang="en-US" sz="1100" u="none" strike="noStrike">
                          <a:effectLst/>
                        </a:rPr>
                        <a:t>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고유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196906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9.18.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k-</a:t>
                      </a:r>
                      <a:r>
                        <a:rPr lang="ko-KR" altLang="en-US" sz="1100" u="none" strike="noStrike">
                          <a:effectLst/>
                        </a:rPr>
                        <a:t>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아프리칸댄스컴퍼니 따그</a:t>
                      </a:r>
                      <a:r>
                        <a:rPr lang="en-US" altLang="ko-KR" sz="1100" u="none" strike="noStrike">
                          <a:effectLst/>
                        </a:rPr>
                        <a:t>(</a:t>
                      </a:r>
                      <a:r>
                        <a:rPr lang="en-US" sz="1100" u="none" strike="noStrike">
                          <a:effectLst/>
                        </a:rPr>
                        <a:t>African Dance Company TAGG)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2944370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9.18.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k-</a:t>
                      </a:r>
                      <a:r>
                        <a:rPr lang="ko-KR" altLang="en-US" sz="1100" u="none" strike="noStrike">
                          <a:effectLst/>
                        </a:rPr>
                        <a:t>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>
                          <a:effectLst/>
                        </a:rPr>
                        <a:t>세븐탑스</a:t>
                      </a:r>
                      <a:r>
                        <a:rPr lang="en-US" altLang="ko-KR" sz="1100" u="none" strike="noStrike" dirty="0">
                          <a:effectLst/>
                        </a:rPr>
                        <a:t>(</a:t>
                      </a:r>
                      <a:r>
                        <a:rPr lang="en-US" sz="1100" u="none" strike="noStrike" dirty="0">
                          <a:effectLst/>
                        </a:rPr>
                        <a:t>SEVENTOPS)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207437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209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53F737ED-6CD2-5341-EC89-575223649BC1}"/>
              </a:ext>
            </a:extLst>
          </p:cNvPr>
          <p:cNvSpPr txBox="1"/>
          <p:nvPr/>
        </p:nvSpPr>
        <p:spPr>
          <a:xfrm>
            <a:off x="493973" y="260648"/>
            <a:ext cx="291458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예선순서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- 9 .19.(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토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)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B0CEFBF4-8B10-44DF-88BD-C3425FF3DD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071034"/>
              </p:ext>
            </p:extLst>
          </p:nvPr>
        </p:nvGraphicFramePr>
        <p:xfrm>
          <a:off x="741402" y="1052736"/>
          <a:ext cx="6854934" cy="54718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4572">
                  <a:extLst>
                    <a:ext uri="{9D8B030D-6E8A-4147-A177-3AD203B41FA5}">
                      <a16:colId xmlns:a16="http://schemas.microsoft.com/office/drawing/2014/main" val="2253374321"/>
                    </a:ext>
                  </a:extLst>
                </a:gridCol>
                <a:gridCol w="1476826">
                  <a:extLst>
                    <a:ext uri="{9D8B030D-6E8A-4147-A177-3AD203B41FA5}">
                      <a16:colId xmlns:a16="http://schemas.microsoft.com/office/drawing/2014/main" val="3298208989"/>
                    </a:ext>
                  </a:extLst>
                </a:gridCol>
                <a:gridCol w="664572">
                  <a:extLst>
                    <a:ext uri="{9D8B030D-6E8A-4147-A177-3AD203B41FA5}">
                      <a16:colId xmlns:a16="http://schemas.microsoft.com/office/drawing/2014/main" val="2507234135"/>
                    </a:ext>
                  </a:extLst>
                </a:gridCol>
                <a:gridCol w="4048964">
                  <a:extLst>
                    <a:ext uri="{9D8B030D-6E8A-4147-A177-3AD203B41FA5}">
                      <a16:colId xmlns:a16="http://schemas.microsoft.com/office/drawing/2014/main" val="235507588"/>
                    </a:ext>
                  </a:extLst>
                </a:gridCol>
              </a:tblGrid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날짜</a:t>
                      </a:r>
                      <a:endParaRPr lang="ko-KR" altLang="en-US" sz="8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장르</a:t>
                      </a:r>
                      <a:endParaRPr lang="ko-KR" altLang="en-US" sz="8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순서</a:t>
                      </a:r>
                      <a:endParaRPr lang="ko-KR" altLang="en-US" sz="8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팀명</a:t>
                      </a:r>
                      <a:endParaRPr lang="ko-KR" altLang="en-US" sz="8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33743887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실버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라인 파플러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3438899479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실버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횡성 </a:t>
                      </a:r>
                      <a:r>
                        <a:rPr lang="en-US" altLang="ko-KR" sz="800" u="none" strike="noStrike">
                          <a:effectLst/>
                        </a:rPr>
                        <a:t>&lt;</a:t>
                      </a:r>
                      <a:r>
                        <a:rPr lang="ko-KR" altLang="en-US" sz="800" u="none" strike="noStrike">
                          <a:effectLst/>
                        </a:rPr>
                        <a:t>느티나무예술단</a:t>
                      </a:r>
                      <a:r>
                        <a:rPr lang="en-US" altLang="ko-KR" sz="800" u="none" strike="noStrike">
                          <a:effectLst/>
                        </a:rPr>
                        <a:t>&gt;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3401054636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실버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3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희망의 나라로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367990871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 dirty="0">
                          <a:effectLst/>
                        </a:rPr>
                        <a:t>실버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청춘비상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410839384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실버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5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원주춤실버무용단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469413808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실버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6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쇼 쇼 쇼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1683723951"/>
                  </a:ext>
                </a:extLst>
              </a:tr>
              <a:tr h="13226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실버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7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멜로디 라인댄스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3913627905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실버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8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횡성군 갑천면 주민자치 난타동아리 </a:t>
                      </a:r>
                      <a:r>
                        <a:rPr lang="en-US" altLang="ko-KR" sz="800" u="none" strike="noStrike">
                          <a:effectLst/>
                        </a:rPr>
                        <a:t>&lt;</a:t>
                      </a:r>
                      <a:r>
                        <a:rPr lang="ko-KR" altLang="en-US" sz="800" u="none" strike="noStrike">
                          <a:effectLst/>
                        </a:rPr>
                        <a:t>은빛울림</a:t>
                      </a:r>
                      <a:r>
                        <a:rPr lang="en-US" altLang="ko-KR" sz="800" u="none" strike="noStrike">
                          <a:effectLst/>
                        </a:rPr>
                        <a:t>&gt;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74300287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 dirty="0">
                          <a:effectLst/>
                        </a:rPr>
                        <a:t>실버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알로하 훌라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2873550721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Coco Universe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3114419435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뉴에이댄스스튜디오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217328701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3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블랙에이션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3323799668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블레이즈</a:t>
                      </a:r>
                      <a:r>
                        <a:rPr lang="en-US" altLang="ko-KR" sz="800" u="none" strike="noStrike">
                          <a:effectLst/>
                        </a:rPr>
                        <a:t>(</a:t>
                      </a:r>
                      <a:r>
                        <a:rPr lang="en-US" sz="800" u="none" strike="noStrike">
                          <a:effectLst/>
                        </a:rPr>
                        <a:t>BLAZE)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1612238749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5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HIGH.S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3962902436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6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헤이호깔로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2803544291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7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Cow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1512371472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8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NEW:A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1368568210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SHO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1195918252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10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dirty="0">
                          <a:effectLst/>
                        </a:rPr>
                        <a:t>KILL THE APEX (</a:t>
                      </a:r>
                      <a:r>
                        <a:rPr lang="ko-KR" altLang="en-US" sz="800" u="none" strike="noStrike" dirty="0">
                          <a:effectLst/>
                        </a:rPr>
                        <a:t>킬 더 </a:t>
                      </a:r>
                      <a:r>
                        <a:rPr lang="ko-KR" altLang="en-US" sz="800" u="none" strike="noStrike" dirty="0" err="1">
                          <a:effectLst/>
                        </a:rPr>
                        <a:t>아펙스</a:t>
                      </a:r>
                      <a:r>
                        <a:rPr lang="en-US" altLang="ko-KR" sz="800" u="none" strike="noStrike" dirty="0">
                          <a:effectLst/>
                        </a:rPr>
                        <a:t>)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3193423899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11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원스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2661532471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12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베베키드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1325127827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13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INMUU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1435459776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14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AURORA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441157366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15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퍼스트플레이스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640965363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16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MILLION DANCE(</a:t>
                      </a:r>
                      <a:r>
                        <a:rPr lang="ko-KR" altLang="en-US" sz="800" u="none" strike="noStrike">
                          <a:effectLst/>
                        </a:rPr>
                        <a:t>밀리언 댄스</a:t>
                      </a:r>
                      <a:r>
                        <a:rPr lang="en-US" altLang="ko-KR" sz="800" u="none" strike="noStrike">
                          <a:effectLst/>
                        </a:rPr>
                        <a:t>)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469740902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아동청소년 스트리트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17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ARAN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3371288514"/>
                  </a:ext>
                </a:extLst>
              </a:tr>
              <a:tr h="1977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>
                          <a:effectLst/>
                        </a:rPr>
                        <a:t>9.19.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>
                          <a:effectLst/>
                        </a:rPr>
                        <a:t>랜덤플레이댄스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 dirty="0" err="1">
                          <a:effectLst/>
                        </a:rPr>
                        <a:t>신청팀</a:t>
                      </a:r>
                      <a:r>
                        <a:rPr lang="ko-KR" altLang="en-US" sz="800" u="none" strike="noStrike" dirty="0">
                          <a:effectLst/>
                        </a:rPr>
                        <a:t> 전원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064" marR="7064" marT="7064" marB="0" anchor="ctr"/>
                </a:tc>
                <a:extLst>
                  <a:ext uri="{0D108BD9-81ED-4DB2-BD59-A6C34878D82A}">
                    <a16:rowId xmlns:a16="http://schemas.microsoft.com/office/drawing/2014/main" val="73012650"/>
                  </a:ext>
                </a:extLst>
              </a:tr>
            </a:tbl>
          </a:graphicData>
        </a:graphic>
      </p:graphicFrame>
      <p:sp>
        <p:nvSpPr>
          <p:cNvPr id="3" name="직사각형 2">
            <a:extLst>
              <a:ext uri="{FF2B5EF4-FFF2-40B4-BE49-F238E27FC236}">
                <a16:creationId xmlns:a16="http://schemas.microsoft.com/office/drawing/2014/main" id="{212F4368-7E20-499C-836E-D6495C88AE4A}"/>
              </a:ext>
            </a:extLst>
          </p:cNvPr>
          <p:cNvSpPr/>
          <p:nvPr/>
        </p:nvSpPr>
        <p:spPr>
          <a:xfrm>
            <a:off x="741402" y="1268760"/>
            <a:ext cx="6854934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02D6E49-04D0-4260-94A3-18E4883991BD}"/>
              </a:ext>
            </a:extLst>
          </p:cNvPr>
          <p:cNvSpPr/>
          <p:nvPr/>
        </p:nvSpPr>
        <p:spPr>
          <a:xfrm>
            <a:off x="741402" y="2921736"/>
            <a:ext cx="6854934" cy="33875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3B5D4AE-651F-4E26-8DD4-C5F626E151DD}"/>
              </a:ext>
            </a:extLst>
          </p:cNvPr>
          <p:cNvSpPr/>
          <p:nvPr/>
        </p:nvSpPr>
        <p:spPr>
          <a:xfrm>
            <a:off x="741402" y="6311781"/>
            <a:ext cx="6854934" cy="21285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155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D601A4-FC71-45CF-8B5B-A3CC1B2D90F9}"/>
              </a:ext>
            </a:extLst>
          </p:cNvPr>
          <p:cNvSpPr txBox="1"/>
          <p:nvPr/>
        </p:nvSpPr>
        <p:spPr>
          <a:xfrm>
            <a:off x="493973" y="260648"/>
            <a:ext cx="374814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예선순서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- 9 .19.(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토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)- 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실버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E4559DD6-2BFD-4182-B2DA-1974B426B7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454897"/>
              </p:ext>
            </p:extLst>
          </p:nvPr>
        </p:nvGraphicFramePr>
        <p:xfrm>
          <a:off x="749300" y="1052736"/>
          <a:ext cx="7073900" cy="2095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:a16="http://schemas.microsoft.com/office/drawing/2014/main" val="303742596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683289994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632315893"/>
                    </a:ext>
                  </a:extLst>
                </a:gridCol>
                <a:gridCol w="4178300">
                  <a:extLst>
                    <a:ext uri="{9D8B030D-6E8A-4147-A177-3AD203B41FA5}">
                      <a16:colId xmlns:a16="http://schemas.microsoft.com/office/drawing/2014/main" val="2441724594"/>
                    </a:ext>
                  </a:extLst>
                </a:gridCol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날짜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장르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순서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팀명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3041295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라인 파플러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7254410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횡성 </a:t>
                      </a:r>
                      <a:r>
                        <a:rPr lang="en-US" altLang="ko-KR" sz="1100" u="none" strike="noStrike">
                          <a:effectLst/>
                        </a:rPr>
                        <a:t>&lt;</a:t>
                      </a:r>
                      <a:r>
                        <a:rPr lang="ko-KR" altLang="en-US" sz="1100" u="none" strike="noStrike">
                          <a:effectLst/>
                        </a:rPr>
                        <a:t>느티나무예술단</a:t>
                      </a:r>
                      <a:r>
                        <a:rPr lang="en-US" altLang="ko-KR" sz="1100" u="none" strike="noStrike">
                          <a:effectLst/>
                        </a:rPr>
                        <a:t>&gt;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9788908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희망의 나라로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0635021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청춘비상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7043729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원주춤실버무용단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760145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쇼 쇼 쇼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8596956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멜로디 라인댄스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2325001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횡성군 갑천면 주민자치 난타동아리 </a:t>
                      </a:r>
                      <a:r>
                        <a:rPr lang="en-US" altLang="ko-KR" sz="1100" u="none" strike="noStrike">
                          <a:effectLst/>
                        </a:rPr>
                        <a:t>&lt;</a:t>
                      </a:r>
                      <a:r>
                        <a:rPr lang="ko-KR" altLang="en-US" sz="1100" u="none" strike="noStrike">
                          <a:effectLst/>
                        </a:rPr>
                        <a:t>은빛울림</a:t>
                      </a:r>
                      <a:r>
                        <a:rPr lang="en-US" altLang="ko-KR" sz="1100" u="none" strike="noStrike">
                          <a:effectLst/>
                        </a:rPr>
                        <a:t>&gt;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2669889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알로하 훌라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924048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AE8D229-E566-4E54-80EB-BA3CB12A4345}"/>
              </a:ext>
            </a:extLst>
          </p:cNvPr>
          <p:cNvSpPr txBox="1"/>
          <p:nvPr/>
        </p:nvSpPr>
        <p:spPr>
          <a:xfrm>
            <a:off x="749300" y="3241625"/>
            <a:ext cx="7926388" cy="328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실버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예선 시작시간은 14:00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이며, </a:t>
            </a: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모든 </a:t>
            </a:r>
            <a:r>
              <a:rPr lang="ko-KR" altLang="en-US" sz="1400" b="1" dirty="0">
                <a:solidFill>
                  <a:srgbClr val="0000FF"/>
                </a:solidFill>
                <a:latin typeface="Arial" panose="020B0604020202020204" pitchFamily="34" charset="0"/>
              </a:rPr>
              <a:t>실버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참가팀은 13:40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까지 댄싱공연장 무대 앞에 집결하여 대기해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예선 경연 순서는 </a:t>
            </a:r>
            <a:r>
              <a:rPr kumimoji="0" lang="ko-KR" altLang="ko-KR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마블룰렛을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통해 선정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되었으며, 순서 변경을 원하는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변경 대상 팀 간 사전 협의가 완료된 경우에 한하여 변경이 가능합니다.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결선 경연 순서는 예선 종료 후 당일 공개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될 예정이며, 경연의 원활한 진행을 위해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연출부에서 임의로 지정합니다. 결선 순서는 변경이 어려우니 양해 부탁드립니다.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정해진 예선 순서에 맞춰 입장하지 못하는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별도로 대기하거나 순서를 조정해 드리지 않습니다.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경연 순서가 지나간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해당 팀은 결선 진출 및 참여가 어려울 수 있으므로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반드시 집결시간과 본인 팀의 경연시간을 확인하여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시간 내 도착해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6830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D601A4-FC71-45CF-8B5B-A3CC1B2D90F9}"/>
              </a:ext>
            </a:extLst>
          </p:cNvPr>
          <p:cNvSpPr txBox="1"/>
          <p:nvPr/>
        </p:nvSpPr>
        <p:spPr>
          <a:xfrm>
            <a:off x="493973" y="260648"/>
            <a:ext cx="618951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예선순서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- 9 .19.(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토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)- 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아동청소년 스트리트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E8D229-E566-4E54-80EB-BA3CB12A4345}"/>
              </a:ext>
            </a:extLst>
          </p:cNvPr>
          <p:cNvSpPr txBox="1"/>
          <p:nvPr/>
        </p:nvSpPr>
        <p:spPr>
          <a:xfrm>
            <a:off x="733507" y="4882765"/>
            <a:ext cx="7926388" cy="1344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아동청소년 스트리트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예선 시작시간은 14: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45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이며, </a:t>
            </a:r>
            <a:r>
              <a:rPr kumimoji="0" lang="ko-KR" altLang="en-US" sz="14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아동청소년 스트리트</a:t>
            </a:r>
            <a:r>
              <a:rPr lang="ko-KR" altLang="en-US" sz="1400" b="1" dirty="0">
                <a:latin typeface="Arial" panose="020B0604020202020204" pitchFamily="34" charset="0"/>
              </a:rPr>
              <a:t> </a:t>
            </a:r>
            <a:r>
              <a:rPr kumimoji="0" lang="ko-KR" altLang="ko-KR" sz="1400" b="1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참가팀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1~10</a:t>
            </a: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번까지는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 1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4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: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3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0</a:t>
            </a:r>
            <a:r>
              <a:rPr lang="en-US" altLang="ko-KR" sz="1400" b="1" dirty="0">
                <a:latin typeface="Arial" panose="020B0604020202020204" pitchFamily="34" charset="0"/>
              </a:rPr>
              <a:t> / </a:t>
            </a:r>
            <a:r>
              <a:rPr lang="en-US" altLang="ko-KR" sz="1400" b="1" dirty="0">
                <a:solidFill>
                  <a:srgbClr val="0000FF"/>
                </a:solidFill>
                <a:latin typeface="Arial" panose="020B0604020202020204" pitchFamily="34" charset="0"/>
              </a:rPr>
              <a:t>11~17</a:t>
            </a:r>
            <a:r>
              <a:rPr lang="ko-KR" altLang="en-US" sz="1400" b="1" dirty="0">
                <a:solidFill>
                  <a:srgbClr val="0000FF"/>
                </a:solidFill>
                <a:latin typeface="Arial" panose="020B0604020202020204" pitchFamily="34" charset="0"/>
              </a:rPr>
              <a:t>번까지는 </a:t>
            </a:r>
            <a:r>
              <a:rPr lang="en-US" altLang="ko-KR" sz="1400" b="1" dirty="0">
                <a:solidFill>
                  <a:srgbClr val="0000FF"/>
                </a:solidFill>
                <a:latin typeface="Arial" panose="020B0604020202020204" pitchFamily="34" charset="0"/>
              </a:rPr>
              <a:t>15:15</a:t>
            </a:r>
            <a:r>
              <a:rPr lang="ko-KR" altLang="en-US" sz="1400" b="1" dirty="0">
                <a:latin typeface="Arial" panose="020B0604020202020204" pitchFamily="34" charset="0"/>
              </a:rPr>
              <a:t>까지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댄싱공연장 무대 앞에 집결하여 대기해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예선 경연 순서는 </a:t>
            </a:r>
            <a:r>
              <a:rPr kumimoji="0" lang="ko-KR" altLang="ko-KR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마블룰렛을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통해 선정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되었으며, 순서 변경을 원하는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변경 대상 팀 간 사전 협의가 완료된 경우에 한하여 변경이 가능합니다.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3960985B-BE66-4804-A076-6CF4A80437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287959"/>
              </p:ext>
            </p:extLst>
          </p:nvPr>
        </p:nvGraphicFramePr>
        <p:xfrm>
          <a:off x="733507" y="1052513"/>
          <a:ext cx="7073900" cy="3771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:a16="http://schemas.microsoft.com/office/drawing/2014/main" val="203466769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649566516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3774872579"/>
                    </a:ext>
                  </a:extLst>
                </a:gridCol>
                <a:gridCol w="4178300">
                  <a:extLst>
                    <a:ext uri="{9D8B030D-6E8A-4147-A177-3AD203B41FA5}">
                      <a16:colId xmlns:a16="http://schemas.microsoft.com/office/drawing/2014/main" val="2219146646"/>
                    </a:ext>
                  </a:extLst>
                </a:gridCol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날짜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장르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순서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팀명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2605722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Coco Universe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16543055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뉴에이댄스스튜디오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23961946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블랙에이션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06356505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블레이즈</a:t>
                      </a:r>
                      <a:r>
                        <a:rPr lang="en-US" altLang="ko-KR" sz="1100" u="none" strike="noStrike">
                          <a:effectLst/>
                        </a:rPr>
                        <a:t>(</a:t>
                      </a:r>
                      <a:r>
                        <a:rPr lang="en-US" sz="1100" u="none" strike="noStrike">
                          <a:effectLst/>
                        </a:rPr>
                        <a:t>BLAZE)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876573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HIGH.S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179711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헤이호깔로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7071745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Cow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5580861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NEW:A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878125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SHO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3594443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10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KILL THE APEX (</a:t>
                      </a:r>
                      <a:r>
                        <a:rPr lang="ko-KR" altLang="en-US" sz="1100" u="none" strike="noStrike">
                          <a:effectLst/>
                        </a:rPr>
                        <a:t>킬 더 아펙스</a:t>
                      </a:r>
                      <a:r>
                        <a:rPr lang="en-US" altLang="ko-KR" sz="1100" u="none" strike="noStrike">
                          <a:effectLst/>
                        </a:rPr>
                        <a:t>)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2871113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5532246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베베키드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6341978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INMUU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33142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AURORA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705676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퍼스트플레이스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8760020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MILLION DANCE(</a:t>
                      </a:r>
                      <a:r>
                        <a:rPr lang="ko-KR" altLang="en-US" sz="1100" u="none" strike="noStrike">
                          <a:effectLst/>
                        </a:rPr>
                        <a:t>밀리언 댄스</a:t>
                      </a:r>
                      <a:r>
                        <a:rPr lang="en-US" altLang="ko-KR" sz="1100" u="none" strike="noStrike">
                          <a:effectLst/>
                        </a:rPr>
                        <a:t>)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2345005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ARAN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59172164"/>
                  </a:ext>
                </a:extLst>
              </a:tr>
            </a:tbl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id="{2920E065-652C-4736-B738-9F092349D2D9}"/>
              </a:ext>
            </a:extLst>
          </p:cNvPr>
          <p:cNvSpPr/>
          <p:nvPr/>
        </p:nvSpPr>
        <p:spPr>
          <a:xfrm>
            <a:off x="2915815" y="1268760"/>
            <a:ext cx="4891591" cy="20882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BBD6842-0251-46CE-AC71-D0CEC9B676D0}"/>
              </a:ext>
            </a:extLst>
          </p:cNvPr>
          <p:cNvSpPr/>
          <p:nvPr/>
        </p:nvSpPr>
        <p:spPr>
          <a:xfrm>
            <a:off x="2915815" y="3350827"/>
            <a:ext cx="4891591" cy="14735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305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D601A4-FC71-45CF-8B5B-A3CC1B2D90F9}"/>
              </a:ext>
            </a:extLst>
          </p:cNvPr>
          <p:cNvSpPr txBox="1"/>
          <p:nvPr/>
        </p:nvSpPr>
        <p:spPr>
          <a:xfrm>
            <a:off x="493973" y="260648"/>
            <a:ext cx="618951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예선순서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- 9 .19.(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토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)- 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아동청소년 스트리트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E8D229-E566-4E54-80EB-BA3CB12A4345}"/>
              </a:ext>
            </a:extLst>
          </p:cNvPr>
          <p:cNvSpPr txBox="1"/>
          <p:nvPr/>
        </p:nvSpPr>
        <p:spPr>
          <a:xfrm>
            <a:off x="755196" y="4824413"/>
            <a:ext cx="7926388" cy="1991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결선 경연 순서는 예선 종료 후 당일 공개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될 예정이며, 경연의 원활한 진행을 위해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연출부에서 임의로 지정합니다. 결선 순서는 변경이 어려우니 양해 부탁드립니다.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정해진 예선 순서에 맞춰 입장하지 못하는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별도로 대기하거나 순서를 조정해 드리지 않습니다.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경연 순서가 지나간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해당 팀은 결선 진출 및 참여가 어려울 수 있으므로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반드시 집결시간과 본인 팀의 경연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순서</a:t>
            </a:r>
            <a:r>
              <a:rPr lang="en-US" altLang="ko-KR" sz="1400" dirty="0">
                <a:latin typeface="Arial" panose="020B0604020202020204" pitchFamily="34" charset="0"/>
              </a:rPr>
              <a:t>\</a:t>
            </a:r>
            <a:r>
              <a:rPr lang="ko-KR" altLang="en-US" sz="1400" dirty="0">
                <a:latin typeface="Arial" panose="020B0604020202020204" pitchFamily="34" charset="0"/>
              </a:rPr>
              <a:t>를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확인하여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시간 내 도착해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3960985B-BE66-4804-A076-6CF4A8043702}"/>
              </a:ext>
            </a:extLst>
          </p:cNvPr>
          <p:cNvGraphicFramePr>
            <a:graphicFrameLocks noGrp="1"/>
          </p:cNvGraphicFramePr>
          <p:nvPr/>
        </p:nvGraphicFramePr>
        <p:xfrm>
          <a:off x="733507" y="1052513"/>
          <a:ext cx="7073900" cy="3771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:a16="http://schemas.microsoft.com/office/drawing/2014/main" val="203466769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649566516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3774872579"/>
                    </a:ext>
                  </a:extLst>
                </a:gridCol>
                <a:gridCol w="4178300">
                  <a:extLst>
                    <a:ext uri="{9D8B030D-6E8A-4147-A177-3AD203B41FA5}">
                      <a16:colId xmlns:a16="http://schemas.microsoft.com/office/drawing/2014/main" val="2219146646"/>
                    </a:ext>
                  </a:extLst>
                </a:gridCol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날짜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장르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순서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팀명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2605722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Coco Universe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16543055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뉴에이댄스스튜디오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23961946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블랙에이션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06356505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블레이즈</a:t>
                      </a:r>
                      <a:r>
                        <a:rPr lang="en-US" altLang="ko-KR" sz="1100" u="none" strike="noStrike">
                          <a:effectLst/>
                        </a:rPr>
                        <a:t>(</a:t>
                      </a:r>
                      <a:r>
                        <a:rPr lang="en-US" sz="1100" u="none" strike="noStrike">
                          <a:effectLst/>
                        </a:rPr>
                        <a:t>BLAZE)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876573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HIGH.S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179711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헤이호깔로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7071745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Cow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5580861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NEW:A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878125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SHO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3594443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10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KILL THE APEX (</a:t>
                      </a:r>
                      <a:r>
                        <a:rPr lang="ko-KR" altLang="en-US" sz="1100" u="none" strike="noStrike">
                          <a:effectLst/>
                        </a:rPr>
                        <a:t>킬 더 아펙스</a:t>
                      </a:r>
                      <a:r>
                        <a:rPr lang="en-US" altLang="ko-KR" sz="1100" u="none" strike="noStrike">
                          <a:effectLst/>
                        </a:rPr>
                        <a:t>)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2871113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5532246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베베키드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6341978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INMUU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33142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AURORA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705676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퍼스트플레이스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8760020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MILLION DANCE(</a:t>
                      </a:r>
                      <a:r>
                        <a:rPr lang="ko-KR" altLang="en-US" sz="1100" u="none" strike="noStrike">
                          <a:effectLst/>
                        </a:rPr>
                        <a:t>밀리언 댄스</a:t>
                      </a:r>
                      <a:r>
                        <a:rPr lang="en-US" altLang="ko-KR" sz="1100" u="none" strike="noStrike">
                          <a:effectLst/>
                        </a:rPr>
                        <a:t>)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2345005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아동청소년 스트리트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ARAN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591721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005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D601A4-FC71-45CF-8B5B-A3CC1B2D90F9}"/>
              </a:ext>
            </a:extLst>
          </p:cNvPr>
          <p:cNvSpPr txBox="1"/>
          <p:nvPr/>
        </p:nvSpPr>
        <p:spPr>
          <a:xfrm>
            <a:off x="493973" y="260648"/>
            <a:ext cx="544732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예선순서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- 9 .19.(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토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)- 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랜덤플레이댄스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E8D229-E566-4E54-80EB-BA3CB12A4345}"/>
              </a:ext>
            </a:extLst>
          </p:cNvPr>
          <p:cNvSpPr txBox="1"/>
          <p:nvPr/>
        </p:nvSpPr>
        <p:spPr>
          <a:xfrm>
            <a:off x="728576" y="1052513"/>
            <a:ext cx="7926388" cy="1667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랜덤플레이댄스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예선 시작시간은 1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7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:00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이며, </a:t>
            </a:r>
            <a:r>
              <a:rPr kumimoji="0" lang="ko-KR" altLang="ko-KR" sz="14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참가팀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전원은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1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6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: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4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까지 댄싱공연장 무대 앞에 집결하여 대기해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ko-KR" altLang="en-US" sz="1400" dirty="0">
                <a:latin typeface="Arial" panose="020B0604020202020204" pitchFamily="34" charset="0"/>
              </a:rPr>
              <a:t>랜덤플레이댄스는 </a:t>
            </a:r>
            <a:r>
              <a:rPr lang="ko-KR" altLang="en-US" sz="1400" dirty="0" err="1">
                <a:latin typeface="Arial" panose="020B0604020202020204" pitchFamily="34" charset="0"/>
              </a:rPr>
              <a:t>모든팀이</a:t>
            </a:r>
            <a:r>
              <a:rPr lang="ko-KR" altLang="en-US" sz="1400" dirty="0">
                <a:latin typeface="Arial" panose="020B0604020202020204" pitchFamily="34" charset="0"/>
              </a:rPr>
              <a:t> 동시에 무대에 올라갑니다</a:t>
            </a:r>
            <a:r>
              <a:rPr lang="en-US" altLang="ko-KR" sz="1400" dirty="0"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예선에 참여 못할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해당 팀은 결선 진출 및 참여가 어려울 수 있으므로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반드시 을 확인하여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시간 내 도착해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7708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D601A4-FC71-45CF-8B5B-A3CC1B2D90F9}"/>
              </a:ext>
            </a:extLst>
          </p:cNvPr>
          <p:cNvSpPr txBox="1"/>
          <p:nvPr/>
        </p:nvSpPr>
        <p:spPr>
          <a:xfrm>
            <a:off x="493973" y="260648"/>
            <a:ext cx="291458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예선순서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- 9 .20.(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일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)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E42D30B0-C4E5-4370-AC64-43393D9A79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5466727"/>
              </p:ext>
            </p:extLst>
          </p:nvPr>
        </p:nvGraphicFramePr>
        <p:xfrm>
          <a:off x="749300" y="1052513"/>
          <a:ext cx="4686796" cy="54721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4375">
                  <a:extLst>
                    <a:ext uri="{9D8B030D-6E8A-4147-A177-3AD203B41FA5}">
                      <a16:colId xmlns:a16="http://schemas.microsoft.com/office/drawing/2014/main" val="2414901952"/>
                    </a:ext>
                  </a:extLst>
                </a:gridCol>
                <a:gridCol w="1009723">
                  <a:extLst>
                    <a:ext uri="{9D8B030D-6E8A-4147-A177-3AD203B41FA5}">
                      <a16:colId xmlns:a16="http://schemas.microsoft.com/office/drawing/2014/main" val="818964624"/>
                    </a:ext>
                  </a:extLst>
                </a:gridCol>
                <a:gridCol w="454375">
                  <a:extLst>
                    <a:ext uri="{9D8B030D-6E8A-4147-A177-3AD203B41FA5}">
                      <a16:colId xmlns:a16="http://schemas.microsoft.com/office/drawing/2014/main" val="706385973"/>
                    </a:ext>
                  </a:extLst>
                </a:gridCol>
                <a:gridCol w="2768323">
                  <a:extLst>
                    <a:ext uri="{9D8B030D-6E8A-4147-A177-3AD203B41FA5}">
                      <a16:colId xmlns:a16="http://schemas.microsoft.com/office/drawing/2014/main" val="4118228648"/>
                    </a:ext>
                  </a:extLst>
                </a:gridCol>
              </a:tblGrid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날짜</a:t>
                      </a:r>
                      <a:endParaRPr lang="ko-KR" altLang="en-US" sz="6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장르</a:t>
                      </a:r>
                      <a:endParaRPr lang="ko-KR" altLang="en-US" sz="6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순서</a:t>
                      </a:r>
                      <a:endParaRPr lang="ko-KR" altLang="en-US" sz="6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팀명</a:t>
                      </a:r>
                      <a:endParaRPr lang="ko-KR" altLang="en-US" sz="6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839600332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읍면동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단구</a:t>
                      </a:r>
                      <a:r>
                        <a:rPr lang="en-US" altLang="ko-KR" sz="600" u="none" strike="noStrike">
                          <a:effectLst/>
                        </a:rPr>
                        <a:t>-</a:t>
                      </a:r>
                      <a:r>
                        <a:rPr lang="ko-KR" altLang="en-US" sz="600" u="none" strike="noStrike">
                          <a:effectLst/>
                        </a:rPr>
                        <a:t>위드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597234250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읍면동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2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너나들이포크댄스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1062055628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읍면동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3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반곡관설동주민센터 우리춤체조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2052829538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읍면동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4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귀래면 주민자치 동아리 </a:t>
                      </a:r>
                      <a:r>
                        <a:rPr lang="en-US" altLang="ko-KR" sz="600" u="none" strike="noStrike">
                          <a:effectLst/>
                        </a:rPr>
                        <a:t>&lt;</a:t>
                      </a:r>
                      <a:r>
                        <a:rPr lang="ko-KR" altLang="en-US" sz="600" u="none" strike="noStrike">
                          <a:effectLst/>
                        </a:rPr>
                        <a:t>누림난타</a:t>
                      </a:r>
                      <a:r>
                        <a:rPr lang="en-US" altLang="ko-KR" sz="600" u="none" strike="noStrike">
                          <a:effectLst/>
                        </a:rPr>
                        <a:t>&gt;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274492316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읍면동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5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특별한 청춘 써니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170956316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읍면동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6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호저면 </a:t>
                      </a:r>
                      <a:r>
                        <a:rPr lang="en-US" altLang="ko-KR" sz="600" u="none" strike="noStrike">
                          <a:effectLst/>
                        </a:rPr>
                        <a:t>&lt;</a:t>
                      </a:r>
                      <a:r>
                        <a:rPr lang="ko-KR" altLang="en-US" sz="600" u="none" strike="noStrike">
                          <a:effectLst/>
                        </a:rPr>
                        <a:t>호저마을 </a:t>
                      </a:r>
                      <a:r>
                        <a:rPr lang="en-US" altLang="ko-KR" sz="600" u="none" strike="noStrike">
                          <a:effectLst/>
                        </a:rPr>
                        <a:t>ON:</a:t>
                      </a:r>
                      <a:r>
                        <a:rPr lang="ko-KR" altLang="en-US" sz="600" u="none" strike="noStrike">
                          <a:effectLst/>
                        </a:rPr>
                        <a:t>춤</a:t>
                      </a:r>
                      <a:r>
                        <a:rPr lang="en-US" altLang="ko-KR" sz="600" u="none" strike="noStrike">
                          <a:effectLst/>
                        </a:rPr>
                        <a:t>&gt;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062682445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생활댄스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원주스카이포크댄스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1785170174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생활댄스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2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테바인 댄스 프로젝트 </a:t>
                      </a:r>
                      <a:r>
                        <a:rPr lang="en-US" altLang="ko-KR" sz="600" u="none" strike="noStrike">
                          <a:effectLst/>
                        </a:rPr>
                        <a:t>/ </a:t>
                      </a:r>
                      <a:r>
                        <a:rPr lang="ko-KR" altLang="en-US" sz="600" u="none" strike="noStrike">
                          <a:effectLst/>
                        </a:rPr>
                        <a:t>주니어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986301066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생활댄스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3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스위트셔플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1802400883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생활댄스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4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서울포레사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047000927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생활댄스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5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김영아무용단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2617273336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생활댄스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6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[</a:t>
                      </a:r>
                      <a:r>
                        <a:rPr lang="ko-KR" altLang="en-US" sz="600" u="none" strike="noStrike">
                          <a:effectLst/>
                        </a:rPr>
                        <a:t>열정댄스</a:t>
                      </a:r>
                      <a:r>
                        <a:rPr lang="en-US" altLang="ko-KR" sz="600" u="none" strike="noStrike">
                          <a:effectLst/>
                        </a:rPr>
                        <a:t>]</a:t>
                      </a:r>
                      <a:r>
                        <a:rPr lang="ko-KR" altLang="en-US" sz="600" u="none" strike="noStrike">
                          <a:effectLst/>
                        </a:rPr>
                        <a:t>춤추는 언니들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639367659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생활댄스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7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하와이훌라클럽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152589197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생활댄스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8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u="none" strike="noStrike">
                          <a:effectLst/>
                        </a:rPr>
                        <a:t>SS ZUMBA CREW</a:t>
                      </a:r>
                      <a:endParaRPr 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305903892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생활댄스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셔플바이브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61957043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생활댄스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10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u="none" strike="noStrike">
                          <a:effectLst/>
                        </a:rPr>
                        <a:t>SOUL DANCE FAMILY </a:t>
                      </a:r>
                      <a:endParaRPr 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534640815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생활댄스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11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미라클댄스</a:t>
                      </a:r>
                      <a:r>
                        <a:rPr lang="en-US" altLang="ko-KR" sz="600" u="none" strike="noStrike">
                          <a:effectLst/>
                        </a:rPr>
                        <a:t>(</a:t>
                      </a:r>
                      <a:r>
                        <a:rPr lang="ko-KR" altLang="en-US" sz="600" u="none" strike="noStrike">
                          <a:effectLst/>
                        </a:rPr>
                        <a:t>태</a:t>
                      </a:r>
                      <a:r>
                        <a:rPr lang="en-US" altLang="ko-KR" sz="600" u="none" strike="noStrike">
                          <a:effectLst/>
                        </a:rPr>
                        <a:t>)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2722615849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하나리더태권스쿨 </a:t>
                      </a:r>
                      <a:r>
                        <a:rPr lang="en-US" altLang="ko-KR" sz="600" u="none" strike="noStrike">
                          <a:effectLst/>
                        </a:rPr>
                        <a:t>LEADER“S </a:t>
                      </a:r>
                      <a:r>
                        <a:rPr lang="ko-KR" altLang="en-US" sz="600" u="none" strike="noStrike">
                          <a:effectLst/>
                        </a:rPr>
                        <a:t>시범단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33616832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2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국가대표하나리더줄넘기클럽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958990521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3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원주시줄넘기시범단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1403413285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4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u="none" strike="noStrike">
                          <a:effectLst/>
                        </a:rPr>
                        <a:t>EUNICE(</a:t>
                      </a:r>
                      <a:r>
                        <a:rPr lang="ko-KR" altLang="en-US" sz="600" u="none" strike="noStrike">
                          <a:effectLst/>
                        </a:rPr>
                        <a:t>유니스</a:t>
                      </a:r>
                      <a:r>
                        <a:rPr lang="en-US" altLang="ko-KR" sz="600" u="none" strike="noStrike">
                          <a:effectLst/>
                        </a:rPr>
                        <a:t>)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499006941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5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렛츠치어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4100108404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6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상지대학교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2586226168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7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아랑고고장구 강원지회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2510177268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8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크라운 치어리딩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941503066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오리진태권도시범단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669730385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10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사파리 </a:t>
                      </a:r>
                      <a:r>
                        <a:rPr lang="en-US" altLang="ko-KR" sz="600" u="none" strike="noStrike">
                          <a:effectLst/>
                        </a:rPr>
                        <a:t>[</a:t>
                      </a:r>
                      <a:r>
                        <a:rPr lang="en-US" sz="600" u="none" strike="noStrike">
                          <a:effectLst/>
                        </a:rPr>
                        <a:t>SAFARI]</a:t>
                      </a:r>
                      <a:endParaRPr 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135729955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11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슈팅스타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334266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12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O.W.C.T (</a:t>
                      </a:r>
                      <a:r>
                        <a:rPr lang="ko-KR" altLang="en-US" sz="600" u="none" strike="noStrike">
                          <a:effectLst/>
                        </a:rPr>
                        <a:t>옥트</a:t>
                      </a:r>
                      <a:r>
                        <a:rPr lang="en-US" altLang="ko-KR" sz="600" u="none" strike="noStrike">
                          <a:effectLst/>
                        </a:rPr>
                        <a:t>)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419872185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13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글로리 올스타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2083889840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14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원주응원연합</a:t>
                      </a:r>
                      <a:r>
                        <a:rPr lang="en-US" altLang="ko-KR" sz="600" u="none" strike="noStrike">
                          <a:effectLst/>
                        </a:rPr>
                        <a:t>WON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1030999481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15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이룸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748301600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16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해동검도 강원경무관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2382718889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17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상지대효태권도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796983694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18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아라리 응원단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2494537946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19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원주민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3406892752"/>
                  </a:ext>
                </a:extLst>
              </a:tr>
              <a:tr h="14400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9.20.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퍼포먼스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600" u="none" strike="noStrike">
                          <a:effectLst/>
                        </a:rPr>
                        <a:t>20</a:t>
                      </a:r>
                      <a:endParaRPr lang="en-US" altLang="ko-KR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 dirty="0" err="1">
                          <a:effectLst/>
                        </a:rPr>
                        <a:t>팀랩터스</a:t>
                      </a:r>
                      <a:endParaRPr lang="ko-KR" altLang="en-US" sz="6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205" marR="5205" marT="5205" marB="0" anchor="ctr"/>
                </a:tc>
                <a:extLst>
                  <a:ext uri="{0D108BD9-81ED-4DB2-BD59-A6C34878D82A}">
                    <a16:rowId xmlns:a16="http://schemas.microsoft.com/office/drawing/2014/main" val="2463454103"/>
                  </a:ext>
                </a:extLst>
              </a:tr>
            </a:tbl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7318B237-E087-49DD-B12F-BD24BB181A0D}"/>
              </a:ext>
            </a:extLst>
          </p:cNvPr>
          <p:cNvSpPr/>
          <p:nvPr/>
        </p:nvSpPr>
        <p:spPr>
          <a:xfrm>
            <a:off x="741402" y="1215916"/>
            <a:ext cx="4694694" cy="8449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4800517-57C1-47D3-A073-E3A2152B0139}"/>
              </a:ext>
            </a:extLst>
          </p:cNvPr>
          <p:cNvSpPr/>
          <p:nvPr/>
        </p:nvSpPr>
        <p:spPr>
          <a:xfrm>
            <a:off x="752254" y="2060424"/>
            <a:ext cx="4694694" cy="16033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14585BC-3241-4B55-AD13-4119102090A0}"/>
              </a:ext>
            </a:extLst>
          </p:cNvPr>
          <p:cNvSpPr/>
          <p:nvPr/>
        </p:nvSpPr>
        <p:spPr>
          <a:xfrm>
            <a:off x="741402" y="3673359"/>
            <a:ext cx="4694694" cy="28796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768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E4559DD6-2BFD-4182-B2DA-1974B426B763}"/>
              </a:ext>
            </a:extLst>
          </p:cNvPr>
          <p:cNvGraphicFramePr>
            <a:graphicFrameLocks noGrp="1"/>
          </p:cNvGraphicFramePr>
          <p:nvPr/>
        </p:nvGraphicFramePr>
        <p:xfrm>
          <a:off x="749300" y="1052736"/>
          <a:ext cx="7073900" cy="2095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:a16="http://schemas.microsoft.com/office/drawing/2014/main" val="303742596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683289994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632315893"/>
                    </a:ext>
                  </a:extLst>
                </a:gridCol>
                <a:gridCol w="4178300">
                  <a:extLst>
                    <a:ext uri="{9D8B030D-6E8A-4147-A177-3AD203B41FA5}">
                      <a16:colId xmlns:a16="http://schemas.microsoft.com/office/drawing/2014/main" val="2441724594"/>
                    </a:ext>
                  </a:extLst>
                </a:gridCol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날짜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장르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순서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팀명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3041295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라인 파플러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7254410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횡성 </a:t>
                      </a:r>
                      <a:r>
                        <a:rPr lang="en-US" altLang="ko-KR" sz="1100" u="none" strike="noStrike">
                          <a:effectLst/>
                        </a:rPr>
                        <a:t>&lt;</a:t>
                      </a:r>
                      <a:r>
                        <a:rPr lang="ko-KR" altLang="en-US" sz="1100" u="none" strike="noStrike">
                          <a:effectLst/>
                        </a:rPr>
                        <a:t>느티나무예술단</a:t>
                      </a:r>
                      <a:r>
                        <a:rPr lang="en-US" altLang="ko-KR" sz="1100" u="none" strike="noStrike">
                          <a:effectLst/>
                        </a:rPr>
                        <a:t>&gt;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9788908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희망의 나라로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0635021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청춘비상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7043729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원주춤실버무용단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760145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쇼 쇼 쇼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8596956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멜로디 라인댄스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2325001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횡성군 갑천면 주민자치 난타동아리 </a:t>
                      </a:r>
                      <a:r>
                        <a:rPr lang="en-US" altLang="ko-KR" sz="1100" u="none" strike="noStrike">
                          <a:effectLst/>
                        </a:rPr>
                        <a:t>&lt;</a:t>
                      </a:r>
                      <a:r>
                        <a:rPr lang="ko-KR" altLang="en-US" sz="1100" u="none" strike="noStrike">
                          <a:effectLst/>
                        </a:rPr>
                        <a:t>은빛울림</a:t>
                      </a:r>
                      <a:r>
                        <a:rPr lang="en-US" altLang="ko-KR" sz="1100" u="none" strike="noStrike">
                          <a:effectLst/>
                        </a:rPr>
                        <a:t>&gt;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2669889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9.19.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실버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알로하 훌라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924048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AE8D229-E566-4E54-80EB-BA3CB12A4345}"/>
              </a:ext>
            </a:extLst>
          </p:cNvPr>
          <p:cNvSpPr txBox="1"/>
          <p:nvPr/>
        </p:nvSpPr>
        <p:spPr>
          <a:xfrm>
            <a:off x="749300" y="3241625"/>
            <a:ext cx="7926388" cy="328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en-US" sz="14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읍면동</a:t>
            </a: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예선 시작시간은 14:00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이며, </a:t>
            </a: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모든 </a:t>
            </a:r>
            <a:r>
              <a:rPr kumimoji="0" lang="ko-KR" altLang="en-US" sz="14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읍면동</a:t>
            </a:r>
            <a:r>
              <a:rPr lang="ko-KR" altLang="en-US" sz="1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참가팀은 13:40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까지 댄싱공연장 무대 앞에 집결하여 대기해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예선 경연 순서는 </a:t>
            </a:r>
            <a:r>
              <a:rPr kumimoji="0" lang="ko-KR" altLang="ko-KR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마블룰렛을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통해 선정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되었으며, 순서 변경을 원하는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변경 대상 팀 간 사전 협의가 완료된 경우에 한하여 변경이 가능합니다.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결선 경연 순서는 예선 종료 후 당일 공개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될 예정이며, 경연의 원활한 진행을 위해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연출부에서 임의로 지정합니다. 결선 순서는 변경이 어려우니 양해 부탁드립니다.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정해진 예선 순서에 맞춰 입장하지 못하는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별도로 대기하거나 순서를 조정해 드리지 않습니다.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경연 순서가 지나간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해당 팀은 결선 진출 및 참여가 어려울 수 있으므로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반드시 집결시간과 본인 팀의 경연시간을 확인하여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시간 내 도착해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D5DC8E-1B34-4037-B537-89BE4C8757D7}"/>
              </a:ext>
            </a:extLst>
          </p:cNvPr>
          <p:cNvSpPr txBox="1"/>
          <p:nvPr/>
        </p:nvSpPr>
        <p:spPr>
          <a:xfrm>
            <a:off x="493973" y="260648"/>
            <a:ext cx="402546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예선순서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- 9 .20.(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일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)-</a:t>
            </a:r>
            <a:r>
              <a:rPr lang="ko-KR" altLang="en-US" sz="2800" spc="-1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읍면동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</p:spTree>
    <p:extLst>
      <p:ext uri="{BB962C8B-B14F-4D97-AF65-F5344CB8AC3E}">
        <p14:creationId xmlns:p14="http://schemas.microsoft.com/office/powerpoint/2010/main" val="179547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AE8D229-E566-4E54-80EB-BA3CB12A4345}"/>
              </a:ext>
            </a:extLst>
          </p:cNvPr>
          <p:cNvSpPr txBox="1"/>
          <p:nvPr/>
        </p:nvSpPr>
        <p:spPr>
          <a:xfrm>
            <a:off x="749300" y="3573016"/>
            <a:ext cx="7926388" cy="328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생활댄스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예선 시작시간은 14: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30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이며, </a:t>
            </a: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모든 </a:t>
            </a:r>
            <a:r>
              <a:rPr lang="ko-KR" altLang="en-US" sz="1400" b="1" dirty="0">
                <a:solidFill>
                  <a:srgbClr val="0000FF"/>
                </a:solidFill>
                <a:latin typeface="Arial" panose="020B0604020202020204" pitchFamily="34" charset="0"/>
              </a:rPr>
              <a:t>생활댄스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참가팀은 1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4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: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까지 댄싱공연장 무대 앞에 집결하여 대기해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예선 경연 순서는 </a:t>
            </a:r>
            <a:r>
              <a:rPr kumimoji="0" lang="ko-KR" altLang="ko-KR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마블룰렛을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통해 선정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되었으며, 순서 변경을 원하는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변경 대상 팀 간 사전 협의가 완료된 경우에 한하여 변경이 가능합니다.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결선 경연 순서는 예선 종료 후 당일 공개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될 예정이며, 경연의 원활한 진행을 위해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연출부에서 임의로 지정합니다. 결선 순서는 변경이 어려우니 양해 부탁드립니다.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정해진 예선 순서에 맞춰 입장하지 못하는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별도로 대기하거나 순서를 조정해 드리지 않습니다.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경연 순서가 지나간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해당 팀은 결선 진출 및 참여가 어려울 수 있으므로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반드시 집결시간과 본인 팀의 경연시간을 확인하여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시간 내 도착해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D5DC8E-1B34-4037-B537-89BE4C8757D7}"/>
              </a:ext>
            </a:extLst>
          </p:cNvPr>
          <p:cNvSpPr txBox="1"/>
          <p:nvPr/>
        </p:nvSpPr>
        <p:spPr>
          <a:xfrm>
            <a:off x="493973" y="260648"/>
            <a:ext cx="436529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예선순서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- 9 .20.(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일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)-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생활댄스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3B6656D5-6369-46EB-B6F2-4708F27DBF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886172"/>
              </p:ext>
            </p:extLst>
          </p:nvPr>
        </p:nvGraphicFramePr>
        <p:xfrm>
          <a:off x="749300" y="1052513"/>
          <a:ext cx="7073900" cy="2514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:a16="http://schemas.microsoft.com/office/drawing/2014/main" val="229669379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836737663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133856343"/>
                    </a:ext>
                  </a:extLst>
                </a:gridCol>
                <a:gridCol w="4178300">
                  <a:extLst>
                    <a:ext uri="{9D8B030D-6E8A-4147-A177-3AD203B41FA5}">
                      <a16:colId xmlns:a16="http://schemas.microsoft.com/office/drawing/2014/main" val="730130455"/>
                    </a:ext>
                  </a:extLst>
                </a:gridCol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날짜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장르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순서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팀명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9320245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생활댄스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원주스카이포크댄스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69966845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생활댄스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테바인 댄스 프로젝트 </a:t>
                      </a:r>
                      <a:r>
                        <a:rPr lang="en-US" altLang="ko-KR" sz="1100" u="none" strike="noStrike">
                          <a:effectLst/>
                        </a:rPr>
                        <a:t>/ </a:t>
                      </a:r>
                      <a:r>
                        <a:rPr lang="ko-KR" altLang="en-US" sz="1100" u="none" strike="noStrike">
                          <a:effectLst/>
                        </a:rPr>
                        <a:t>주니어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3609207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생활댄스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스위트셔플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2143229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생활댄스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서울포레사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773831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생활댄스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김영아무용단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973526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생활댄스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[</a:t>
                      </a:r>
                      <a:r>
                        <a:rPr lang="ko-KR" altLang="en-US" sz="1100" u="none" strike="noStrike">
                          <a:effectLst/>
                        </a:rPr>
                        <a:t>열정댄스</a:t>
                      </a:r>
                      <a:r>
                        <a:rPr lang="en-US" altLang="ko-KR" sz="1100" u="none" strike="noStrike">
                          <a:effectLst/>
                        </a:rPr>
                        <a:t>]</a:t>
                      </a:r>
                      <a:r>
                        <a:rPr lang="ko-KR" altLang="en-US" sz="1100" u="none" strike="noStrike">
                          <a:effectLst/>
                        </a:rPr>
                        <a:t>춤추는 언니들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5160373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생활댄스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하와이훌라클럽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6535016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생활댄스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SS ZUMBA CREW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8669108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생활댄스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셔플바이브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9213550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생활댄스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10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SOUL DANCE FAMILY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0768847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생활댄스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>
                          <a:effectLst/>
                        </a:rPr>
                        <a:t>미라클댄스</a:t>
                      </a:r>
                      <a:r>
                        <a:rPr lang="en-US" altLang="ko-KR" sz="1100" u="none" strike="noStrike" dirty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>
                          <a:effectLst/>
                        </a:rPr>
                        <a:t>태</a:t>
                      </a:r>
                      <a:r>
                        <a:rPr lang="en-US" altLang="ko-KR" sz="1100" u="none" strike="noStrike" dirty="0">
                          <a:effectLst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24219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257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AE8D229-E566-4E54-80EB-BA3CB12A4345}"/>
              </a:ext>
            </a:extLst>
          </p:cNvPr>
          <p:cNvSpPr txBox="1"/>
          <p:nvPr/>
        </p:nvSpPr>
        <p:spPr>
          <a:xfrm>
            <a:off x="749300" y="5398382"/>
            <a:ext cx="7926388" cy="1344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퍼포먼스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예선 시작시간은 1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5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:</a:t>
            </a:r>
            <a:r>
              <a:rPr lang="en-US" altLang="ko-KR" sz="1400" b="1" dirty="0">
                <a:solidFill>
                  <a:srgbClr val="0000FF"/>
                </a:solidFill>
                <a:latin typeface="Arial" panose="020B0604020202020204" pitchFamily="34" charset="0"/>
              </a:rPr>
              <a:t>20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이며, </a:t>
            </a: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퍼포먼스</a:t>
            </a:r>
            <a:r>
              <a:rPr lang="ko-KR" altLang="en-US" sz="1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참가팀은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 1~10</a:t>
            </a: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번까지는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 1</a:t>
            </a:r>
            <a:r>
              <a:rPr lang="en-US" altLang="ko-KR" sz="1400" b="1" dirty="0">
                <a:solidFill>
                  <a:srgbClr val="0000FF"/>
                </a:solidFill>
                <a:latin typeface="Arial" panose="020B0604020202020204" pitchFamily="34" charset="0"/>
              </a:rPr>
              <a:t>5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: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 / 11~20</a:t>
            </a:r>
            <a:r>
              <a:rPr kumimoji="0" lang="ko-KR" altLang="en-US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번까지는 </a:t>
            </a:r>
            <a:r>
              <a:rPr kumimoji="0" lang="en-US" altLang="ko-KR" sz="1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</a:rPr>
              <a:t>16:00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까지 댄싱공연장 무대 앞에 집결하여 대기해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예선 경연 순서는 </a:t>
            </a:r>
            <a:r>
              <a:rPr kumimoji="0" lang="ko-KR" altLang="ko-KR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마블룰렛을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통해 선정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되었으며, 순서 변경을 원하는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변경 대상 팀 간 사전 협의가 완료된 경우에 한하여 변경이 가능합니다.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D5DC8E-1B34-4037-B537-89BE4C8757D7}"/>
              </a:ext>
            </a:extLst>
          </p:cNvPr>
          <p:cNvSpPr txBox="1"/>
          <p:nvPr/>
        </p:nvSpPr>
        <p:spPr>
          <a:xfrm>
            <a:off x="493973" y="260648"/>
            <a:ext cx="436529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예선순서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- 9 .20.(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일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)-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퍼포먼스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49451AA-FD5C-483D-8CA0-E2204AB412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247494"/>
              </p:ext>
            </p:extLst>
          </p:nvPr>
        </p:nvGraphicFramePr>
        <p:xfrm>
          <a:off x="749300" y="1052513"/>
          <a:ext cx="6994792" cy="43513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131">
                  <a:extLst>
                    <a:ext uri="{9D8B030D-6E8A-4147-A177-3AD203B41FA5}">
                      <a16:colId xmlns:a16="http://schemas.microsoft.com/office/drawing/2014/main" val="4089084446"/>
                    </a:ext>
                  </a:extLst>
                </a:gridCol>
                <a:gridCol w="1506957">
                  <a:extLst>
                    <a:ext uri="{9D8B030D-6E8A-4147-A177-3AD203B41FA5}">
                      <a16:colId xmlns:a16="http://schemas.microsoft.com/office/drawing/2014/main" val="2924370744"/>
                    </a:ext>
                  </a:extLst>
                </a:gridCol>
                <a:gridCol w="678131">
                  <a:extLst>
                    <a:ext uri="{9D8B030D-6E8A-4147-A177-3AD203B41FA5}">
                      <a16:colId xmlns:a16="http://schemas.microsoft.com/office/drawing/2014/main" val="1415117325"/>
                    </a:ext>
                  </a:extLst>
                </a:gridCol>
                <a:gridCol w="4131573">
                  <a:extLst>
                    <a:ext uri="{9D8B030D-6E8A-4147-A177-3AD203B41FA5}">
                      <a16:colId xmlns:a16="http://schemas.microsoft.com/office/drawing/2014/main" val="1353504578"/>
                    </a:ext>
                  </a:extLst>
                </a:gridCol>
              </a:tblGrid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날짜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장르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순서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팀명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1469057923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하나리더태권스쿨 </a:t>
                      </a:r>
                      <a:r>
                        <a:rPr lang="en-US" altLang="ko-KR" sz="1100" u="none" strike="noStrike">
                          <a:effectLst/>
                        </a:rPr>
                        <a:t>LEADER“S </a:t>
                      </a:r>
                      <a:r>
                        <a:rPr lang="ko-KR" altLang="en-US" sz="1100" u="none" strike="noStrike">
                          <a:effectLst/>
                        </a:rPr>
                        <a:t>시범단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179401633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국가대표하나리더줄넘기클럽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131372588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원주시줄넘기시범단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67130744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EUNICE(</a:t>
                      </a:r>
                      <a:r>
                        <a:rPr lang="ko-KR" altLang="en-US" sz="1100" u="none" strike="noStrike">
                          <a:effectLst/>
                        </a:rPr>
                        <a:t>유니스</a:t>
                      </a:r>
                      <a:r>
                        <a:rPr lang="en-US" altLang="ko-KR" sz="1100" u="none" strike="noStrike">
                          <a:effectLst/>
                        </a:rPr>
                        <a:t>)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246047513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렛츠치어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130720346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상지대학교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1471641365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아랑고고장구 강원지회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956688056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크라운 치어리딩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171984570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오리진태권도시범단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831856334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10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사파리 </a:t>
                      </a:r>
                      <a:r>
                        <a:rPr lang="en-US" altLang="ko-KR" sz="1100" u="none" strike="noStrike">
                          <a:effectLst/>
                        </a:rPr>
                        <a:t>[</a:t>
                      </a:r>
                      <a:r>
                        <a:rPr lang="en-US" sz="1100" u="none" strike="noStrike">
                          <a:effectLst/>
                        </a:rPr>
                        <a:t>SAFARI]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1277129344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슈팅스타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29851927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O.W.C.T (</a:t>
                      </a:r>
                      <a:r>
                        <a:rPr lang="ko-KR" altLang="en-US" sz="1100" u="none" strike="noStrike">
                          <a:effectLst/>
                        </a:rPr>
                        <a:t>옥트</a:t>
                      </a:r>
                      <a:r>
                        <a:rPr lang="en-US" altLang="ko-KR" sz="1100" u="none" strike="noStrike">
                          <a:effectLst/>
                        </a:rPr>
                        <a:t>)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734442692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글로리 올스타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220765336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원주응원연합</a:t>
                      </a:r>
                      <a:r>
                        <a:rPr lang="en-US" altLang="ko-KR" sz="1100" u="none" strike="noStrike">
                          <a:effectLst/>
                        </a:rPr>
                        <a:t>WON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63368234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이룸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1729328713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해동검도 강원경무관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206492649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상지대효태권도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760411280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아라리 응원단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206214050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원주민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928913400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>
                          <a:effectLst/>
                        </a:rPr>
                        <a:t>팀랩터스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379614076"/>
                  </a:ext>
                </a:extLst>
              </a:tr>
            </a:tbl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id="{77344AD6-7A8F-4C45-AF90-3E90D34681CA}"/>
              </a:ext>
            </a:extLst>
          </p:cNvPr>
          <p:cNvSpPr/>
          <p:nvPr/>
        </p:nvSpPr>
        <p:spPr>
          <a:xfrm>
            <a:off x="2915816" y="1268761"/>
            <a:ext cx="4828276" cy="20882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FF47506-0CE9-4B6D-8358-221F8CADDB86}"/>
              </a:ext>
            </a:extLst>
          </p:cNvPr>
          <p:cNvSpPr/>
          <p:nvPr/>
        </p:nvSpPr>
        <p:spPr>
          <a:xfrm>
            <a:off x="2915816" y="3356993"/>
            <a:ext cx="4828276" cy="202344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92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AE8D229-E566-4E54-80EB-BA3CB12A4345}"/>
              </a:ext>
            </a:extLst>
          </p:cNvPr>
          <p:cNvSpPr txBox="1"/>
          <p:nvPr/>
        </p:nvSpPr>
        <p:spPr>
          <a:xfrm>
            <a:off x="744361" y="5403860"/>
            <a:ext cx="7926388" cy="1344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결선 경연 순서는 예선 종료 후 당일 공개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될 예정이며, 경연의 원활한 진행을 위해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연출부에서 임의로 지정합니다. 결선 순서는 변경이 어려우니 양해 부탁드립니다.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정해진 예선 순서에 맞춰 입장하지 못하는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별도로 대기하거나 순서를 조정해 드리지 않습니다.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D5DC8E-1B34-4037-B537-89BE4C8757D7}"/>
              </a:ext>
            </a:extLst>
          </p:cNvPr>
          <p:cNvSpPr txBox="1"/>
          <p:nvPr/>
        </p:nvSpPr>
        <p:spPr>
          <a:xfrm>
            <a:off x="493973" y="260648"/>
            <a:ext cx="436529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예선순서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- 9 .20.(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일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)-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퍼포먼스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49451AA-FD5C-483D-8CA0-E2204AB41205}"/>
              </a:ext>
            </a:extLst>
          </p:cNvPr>
          <p:cNvGraphicFramePr>
            <a:graphicFrameLocks noGrp="1"/>
          </p:cNvGraphicFramePr>
          <p:nvPr/>
        </p:nvGraphicFramePr>
        <p:xfrm>
          <a:off x="749300" y="1052513"/>
          <a:ext cx="6994792" cy="43513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131">
                  <a:extLst>
                    <a:ext uri="{9D8B030D-6E8A-4147-A177-3AD203B41FA5}">
                      <a16:colId xmlns:a16="http://schemas.microsoft.com/office/drawing/2014/main" val="4089084446"/>
                    </a:ext>
                  </a:extLst>
                </a:gridCol>
                <a:gridCol w="1506957">
                  <a:extLst>
                    <a:ext uri="{9D8B030D-6E8A-4147-A177-3AD203B41FA5}">
                      <a16:colId xmlns:a16="http://schemas.microsoft.com/office/drawing/2014/main" val="2924370744"/>
                    </a:ext>
                  </a:extLst>
                </a:gridCol>
                <a:gridCol w="678131">
                  <a:extLst>
                    <a:ext uri="{9D8B030D-6E8A-4147-A177-3AD203B41FA5}">
                      <a16:colId xmlns:a16="http://schemas.microsoft.com/office/drawing/2014/main" val="1415117325"/>
                    </a:ext>
                  </a:extLst>
                </a:gridCol>
                <a:gridCol w="4131573">
                  <a:extLst>
                    <a:ext uri="{9D8B030D-6E8A-4147-A177-3AD203B41FA5}">
                      <a16:colId xmlns:a16="http://schemas.microsoft.com/office/drawing/2014/main" val="1353504578"/>
                    </a:ext>
                  </a:extLst>
                </a:gridCol>
              </a:tblGrid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날짜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장르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순서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팀명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1469057923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하나리더태권스쿨 </a:t>
                      </a:r>
                      <a:r>
                        <a:rPr lang="en-US" altLang="ko-KR" sz="1100" u="none" strike="noStrike">
                          <a:effectLst/>
                        </a:rPr>
                        <a:t>LEADER“S </a:t>
                      </a:r>
                      <a:r>
                        <a:rPr lang="ko-KR" altLang="en-US" sz="1100" u="none" strike="noStrike">
                          <a:effectLst/>
                        </a:rPr>
                        <a:t>시범단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179401633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국가대표하나리더줄넘기클럽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131372588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원주시줄넘기시범단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67130744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EUNICE(</a:t>
                      </a:r>
                      <a:r>
                        <a:rPr lang="ko-KR" altLang="en-US" sz="1100" u="none" strike="noStrike">
                          <a:effectLst/>
                        </a:rPr>
                        <a:t>유니스</a:t>
                      </a:r>
                      <a:r>
                        <a:rPr lang="en-US" altLang="ko-KR" sz="1100" u="none" strike="noStrike">
                          <a:effectLst/>
                        </a:rPr>
                        <a:t>)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246047513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렛츠치어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130720346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상지대학교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1471641365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아랑고고장구 강원지회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956688056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크라운 치어리딩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171984570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오리진태권도시범단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831856334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10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사파리 </a:t>
                      </a:r>
                      <a:r>
                        <a:rPr lang="en-US" altLang="ko-KR" sz="1100" u="none" strike="noStrike">
                          <a:effectLst/>
                        </a:rPr>
                        <a:t>[</a:t>
                      </a:r>
                      <a:r>
                        <a:rPr lang="en-US" sz="1100" u="none" strike="noStrike">
                          <a:effectLst/>
                        </a:rPr>
                        <a:t>SAFARI]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1277129344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슈팅스타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29851927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O.W.C.T (</a:t>
                      </a:r>
                      <a:r>
                        <a:rPr lang="ko-KR" altLang="en-US" sz="1100" u="none" strike="noStrike">
                          <a:effectLst/>
                        </a:rPr>
                        <a:t>옥트</a:t>
                      </a:r>
                      <a:r>
                        <a:rPr lang="en-US" altLang="ko-KR" sz="1100" u="none" strike="noStrike">
                          <a:effectLst/>
                        </a:rPr>
                        <a:t>)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734442692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글로리 올스타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220765336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원주응원연합</a:t>
                      </a:r>
                      <a:r>
                        <a:rPr lang="en-US" altLang="ko-KR" sz="1100" u="none" strike="noStrike">
                          <a:effectLst/>
                        </a:rPr>
                        <a:t>WON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63368234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이룸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1729328713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해동검도 강원경무관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206492649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상지대효태권도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760411280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아라리 응원단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206214050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원주민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928913400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>
                          <a:effectLst/>
                        </a:rPr>
                        <a:t>팀랩터스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379614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272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AE8D229-E566-4E54-80EB-BA3CB12A4345}"/>
              </a:ext>
            </a:extLst>
          </p:cNvPr>
          <p:cNvSpPr txBox="1"/>
          <p:nvPr/>
        </p:nvSpPr>
        <p:spPr>
          <a:xfrm>
            <a:off x="744361" y="5445224"/>
            <a:ext cx="7926388" cy="698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경연 순서가 지나간 경우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해당 팀은 결선 진출 및 참여가 어려울 수 있으므로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반드시 집결시간과 본인 팀의 경연시간을 확인하여 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시간 내 도착해 주시기 바랍니다.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D5DC8E-1B34-4037-B537-89BE4C8757D7}"/>
              </a:ext>
            </a:extLst>
          </p:cNvPr>
          <p:cNvSpPr txBox="1"/>
          <p:nvPr/>
        </p:nvSpPr>
        <p:spPr>
          <a:xfrm>
            <a:off x="493973" y="260648"/>
            <a:ext cx="436529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예선순서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- 9 .20.(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일</a:t>
            </a: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)-</a:t>
            </a: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퍼포먼스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49451AA-FD5C-483D-8CA0-E2204AB41205}"/>
              </a:ext>
            </a:extLst>
          </p:cNvPr>
          <p:cNvGraphicFramePr>
            <a:graphicFrameLocks noGrp="1"/>
          </p:cNvGraphicFramePr>
          <p:nvPr/>
        </p:nvGraphicFramePr>
        <p:xfrm>
          <a:off x="749300" y="1052513"/>
          <a:ext cx="6994792" cy="43513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131">
                  <a:extLst>
                    <a:ext uri="{9D8B030D-6E8A-4147-A177-3AD203B41FA5}">
                      <a16:colId xmlns:a16="http://schemas.microsoft.com/office/drawing/2014/main" val="4089084446"/>
                    </a:ext>
                  </a:extLst>
                </a:gridCol>
                <a:gridCol w="1506957">
                  <a:extLst>
                    <a:ext uri="{9D8B030D-6E8A-4147-A177-3AD203B41FA5}">
                      <a16:colId xmlns:a16="http://schemas.microsoft.com/office/drawing/2014/main" val="2924370744"/>
                    </a:ext>
                  </a:extLst>
                </a:gridCol>
                <a:gridCol w="678131">
                  <a:extLst>
                    <a:ext uri="{9D8B030D-6E8A-4147-A177-3AD203B41FA5}">
                      <a16:colId xmlns:a16="http://schemas.microsoft.com/office/drawing/2014/main" val="1415117325"/>
                    </a:ext>
                  </a:extLst>
                </a:gridCol>
                <a:gridCol w="4131573">
                  <a:extLst>
                    <a:ext uri="{9D8B030D-6E8A-4147-A177-3AD203B41FA5}">
                      <a16:colId xmlns:a16="http://schemas.microsoft.com/office/drawing/2014/main" val="1353504578"/>
                    </a:ext>
                  </a:extLst>
                </a:gridCol>
              </a:tblGrid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날짜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장르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순서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팀명</a:t>
                      </a:r>
                      <a:endParaRPr lang="ko-KR" altLang="en-US" sz="1100" b="1" i="0" u="none" strike="noStrike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1469057923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하나리더태권스쿨 </a:t>
                      </a:r>
                      <a:r>
                        <a:rPr lang="en-US" altLang="ko-KR" sz="1100" u="none" strike="noStrike">
                          <a:effectLst/>
                        </a:rPr>
                        <a:t>LEADER“S </a:t>
                      </a:r>
                      <a:r>
                        <a:rPr lang="ko-KR" altLang="en-US" sz="1100" u="none" strike="noStrike">
                          <a:effectLst/>
                        </a:rPr>
                        <a:t>시범단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179401633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국가대표하나리더줄넘기클럽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131372588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원주시줄넘기시범단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67130744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EUNICE(</a:t>
                      </a:r>
                      <a:r>
                        <a:rPr lang="ko-KR" altLang="en-US" sz="1100" u="none" strike="noStrike">
                          <a:effectLst/>
                        </a:rPr>
                        <a:t>유니스</a:t>
                      </a:r>
                      <a:r>
                        <a:rPr lang="en-US" altLang="ko-KR" sz="1100" u="none" strike="noStrike">
                          <a:effectLst/>
                        </a:rPr>
                        <a:t>)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246047513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렛츠치어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130720346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상지대학교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1471641365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아랑고고장구 강원지회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956688056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크라운 치어리딩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171984570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오리진태권도시범단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831856334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10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사파리 </a:t>
                      </a:r>
                      <a:r>
                        <a:rPr lang="en-US" altLang="ko-KR" sz="1100" u="none" strike="noStrike">
                          <a:effectLst/>
                        </a:rPr>
                        <a:t>[</a:t>
                      </a:r>
                      <a:r>
                        <a:rPr lang="en-US" sz="1100" u="none" strike="noStrike">
                          <a:effectLst/>
                        </a:rPr>
                        <a:t>SAFARI]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1277129344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슈팅스타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29851927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O.W.C.T (</a:t>
                      </a:r>
                      <a:r>
                        <a:rPr lang="ko-KR" altLang="en-US" sz="1100" u="none" strike="noStrike">
                          <a:effectLst/>
                        </a:rPr>
                        <a:t>옥트</a:t>
                      </a:r>
                      <a:r>
                        <a:rPr lang="en-US" altLang="ko-KR" sz="1100" u="none" strike="noStrike">
                          <a:effectLst/>
                        </a:rPr>
                        <a:t>)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734442692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글로리 올스타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220765336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원주응원연합</a:t>
                      </a:r>
                      <a:r>
                        <a:rPr lang="en-US" altLang="ko-KR" sz="1100" u="none" strike="noStrike">
                          <a:effectLst/>
                        </a:rPr>
                        <a:t>WON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63368234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이룸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1729328713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해동검도 강원경무관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4206492649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상지대효태권도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760411280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아라리 응원단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3206214050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19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원주민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928913400"/>
                  </a:ext>
                </a:extLst>
              </a:tr>
              <a:tr h="2072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9.20.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퍼포먼스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>
                          <a:effectLst/>
                        </a:rPr>
                        <a:t>팀랩터스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418" marR="9418" marT="9418" marB="0" anchor="ctr"/>
                </a:tc>
                <a:extLst>
                  <a:ext uri="{0D108BD9-81ED-4DB2-BD59-A6C34878D82A}">
                    <a16:rowId xmlns:a16="http://schemas.microsoft.com/office/drawing/2014/main" val="2379614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534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E1FDF3-C768-FD92-B87A-4EA42D45CA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5BB9A357-BE57-B32E-4170-88F5B0AD6D88}"/>
              </a:ext>
            </a:extLst>
          </p:cNvPr>
          <p:cNvSpPr txBox="1"/>
          <p:nvPr/>
        </p:nvSpPr>
        <p:spPr>
          <a:xfrm>
            <a:off x="478159" y="280357"/>
            <a:ext cx="154401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집합장소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6FC1C96-7A9E-E534-52DE-50DDA7DCDDDA}"/>
              </a:ext>
            </a:extLst>
          </p:cNvPr>
          <p:cNvSpPr/>
          <p:nvPr/>
        </p:nvSpPr>
        <p:spPr>
          <a:xfrm>
            <a:off x="746125" y="5328516"/>
            <a:ext cx="7929563" cy="6927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ko-KR" altLang="en-US" sz="1200" dirty="0">
                <a:solidFill>
                  <a:schemeClr val="tx1"/>
                </a:solidFill>
                <a:latin typeface="-윤고딕330"/>
              </a:rPr>
              <a:t>예선 콜타임에 </a:t>
            </a:r>
            <a:r>
              <a:rPr lang="ko-KR" altLang="en-US" sz="1200" b="1" dirty="0" err="1">
                <a:solidFill>
                  <a:srgbClr val="0000FF"/>
                </a:solidFill>
                <a:latin typeface="-윤고딕330"/>
              </a:rPr>
              <a:t>메인무대</a:t>
            </a:r>
            <a:r>
              <a:rPr lang="ko-KR" altLang="en-US" sz="1200" b="1" dirty="0">
                <a:solidFill>
                  <a:srgbClr val="0000FF"/>
                </a:solidFill>
                <a:latin typeface="-윤고딕330"/>
              </a:rPr>
              <a:t> 객석에 </a:t>
            </a:r>
            <a:r>
              <a:rPr lang="ko-KR" altLang="en-US" sz="1200" dirty="0">
                <a:solidFill>
                  <a:schemeClr val="tx1"/>
                </a:solidFill>
                <a:latin typeface="-윤고딕330"/>
              </a:rPr>
              <a:t>앉아서 대기해주시면 됩니다</a:t>
            </a:r>
            <a:r>
              <a:rPr lang="en-US" altLang="ko-KR" sz="1200" dirty="0">
                <a:solidFill>
                  <a:schemeClr val="tx1"/>
                </a:solidFill>
                <a:latin typeface="-윤고딕330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F936548-F55D-45B5-8D84-ABA7FF6CB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300" y="1095163"/>
            <a:ext cx="5328592" cy="41293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B21B74F-BB94-4F12-AD8E-AF98F93D54CE}"/>
              </a:ext>
            </a:extLst>
          </p:cNvPr>
          <p:cNvSpPr/>
          <p:nvPr/>
        </p:nvSpPr>
        <p:spPr>
          <a:xfrm rot="2263079">
            <a:off x="2970970" y="2770648"/>
            <a:ext cx="885250" cy="50405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>
                <a:solidFill>
                  <a:schemeClr val="tx1"/>
                </a:solidFill>
              </a:rPr>
              <a:t>메인무대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4DD45A8-B14F-4C9F-9836-A44A326667FE}"/>
              </a:ext>
            </a:extLst>
          </p:cNvPr>
          <p:cNvSpPr/>
          <p:nvPr/>
        </p:nvSpPr>
        <p:spPr>
          <a:xfrm rot="2263079">
            <a:off x="4308921" y="2716575"/>
            <a:ext cx="1082561" cy="339334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</a:rPr>
              <a:t>대기실</a:t>
            </a:r>
          </a:p>
        </p:txBody>
      </p:sp>
      <p:sp>
        <p:nvSpPr>
          <p:cNvPr id="7" name="화살표: 위로 굽음 6">
            <a:extLst>
              <a:ext uri="{FF2B5EF4-FFF2-40B4-BE49-F238E27FC236}">
                <a16:creationId xmlns:a16="http://schemas.microsoft.com/office/drawing/2014/main" id="{2531AD53-10CF-4148-9D6A-35872D920A8E}"/>
              </a:ext>
            </a:extLst>
          </p:cNvPr>
          <p:cNvSpPr/>
          <p:nvPr/>
        </p:nvSpPr>
        <p:spPr>
          <a:xfrm rot="13100554">
            <a:off x="2874115" y="2017903"/>
            <a:ext cx="1154985" cy="688395"/>
          </a:xfrm>
          <a:prstGeom prst="bentUp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화살표: 위로 굽음 12">
            <a:extLst>
              <a:ext uri="{FF2B5EF4-FFF2-40B4-BE49-F238E27FC236}">
                <a16:creationId xmlns:a16="http://schemas.microsoft.com/office/drawing/2014/main" id="{0A679505-6CAD-49DB-AD24-94815128EC9D}"/>
              </a:ext>
            </a:extLst>
          </p:cNvPr>
          <p:cNvSpPr/>
          <p:nvPr/>
        </p:nvSpPr>
        <p:spPr>
          <a:xfrm rot="13100554" flipV="1">
            <a:off x="2207651" y="2816708"/>
            <a:ext cx="1154985" cy="688669"/>
          </a:xfrm>
          <a:prstGeom prst="bentUp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451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EA4F84-0B90-7AFF-45C3-A5700B0FE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0470AD1A-479D-4142-EEBE-EDE373F79AD4}"/>
              </a:ext>
            </a:extLst>
          </p:cNvPr>
          <p:cNvSpPr txBox="1"/>
          <p:nvPr/>
        </p:nvSpPr>
        <p:spPr>
          <a:xfrm>
            <a:off x="478159" y="280357"/>
            <a:ext cx="194636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주차장 안내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5E721CA-F6E9-6A55-B5F2-5E44B7C3520A}"/>
              </a:ext>
            </a:extLst>
          </p:cNvPr>
          <p:cNvSpPr/>
          <p:nvPr/>
        </p:nvSpPr>
        <p:spPr>
          <a:xfrm>
            <a:off x="746125" y="4468149"/>
            <a:ext cx="8002339" cy="215379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- </a:t>
            </a:r>
            <a:r>
              <a:rPr lang="ko-KR" altLang="en-US" sz="1200" dirty="0" err="1">
                <a:solidFill>
                  <a:schemeClr val="tx1"/>
                </a:solidFill>
              </a:rPr>
              <a:t>참가팀</a:t>
            </a:r>
            <a:r>
              <a:rPr lang="ko-KR" altLang="en-US" sz="1200" dirty="0">
                <a:solidFill>
                  <a:schemeClr val="tx1"/>
                </a:solidFill>
              </a:rPr>
              <a:t> 대기실은 </a:t>
            </a:r>
            <a:r>
              <a:rPr lang="ko-KR" altLang="en-US" sz="1200" b="1" dirty="0">
                <a:solidFill>
                  <a:schemeClr val="tx1"/>
                </a:solidFill>
              </a:rPr>
              <a:t>팀별로 개별 배정되지 않으며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야외텐트 내 ​</a:t>
            </a:r>
            <a:r>
              <a:rPr lang="ko-KR" altLang="en-US" sz="1200" b="1" dirty="0">
                <a:solidFill>
                  <a:schemeClr val="tx1"/>
                </a:solidFill>
              </a:rPr>
              <a:t>자유좌석제</a:t>
            </a:r>
            <a:r>
              <a:rPr lang="ko-KR" altLang="en-US" sz="1200" dirty="0">
                <a:solidFill>
                  <a:schemeClr val="tx1"/>
                </a:solidFill>
              </a:rPr>
              <a:t>로 운영됩니다</a:t>
            </a:r>
            <a:r>
              <a:rPr lang="en-US" altLang="ko-KR" sz="1200" dirty="0">
                <a:solidFill>
                  <a:schemeClr val="tx1"/>
                </a:solidFill>
              </a:rPr>
              <a:t>.</a:t>
            </a:r>
          </a:p>
          <a:p>
            <a:pPr marL="171450" indent="-171450">
              <a:lnSpc>
                <a:spcPct val="200000"/>
              </a:lnSpc>
              <a:buFontTx/>
              <a:buChar char="-"/>
            </a:pPr>
            <a:r>
              <a:rPr lang="ko-KR" altLang="en-US" sz="1200" dirty="0">
                <a:solidFill>
                  <a:schemeClr val="tx1"/>
                </a:solidFill>
              </a:rPr>
              <a:t>모든 참가팀이 함께 이용하는 공간인 만큼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</a:rPr>
              <a:t>개인 물품으로 자리를 과도하게 선점하거나 장시간 자리를 </a:t>
            </a:r>
            <a:r>
              <a:rPr lang="ko-KR" altLang="en-US" sz="1200" b="1" dirty="0" err="1">
                <a:solidFill>
                  <a:schemeClr val="tx1"/>
                </a:solidFill>
              </a:rPr>
              <a:t>비워두는</a:t>
            </a:r>
            <a:r>
              <a:rPr lang="ko-KR" altLang="en-US" sz="1200" b="1" dirty="0">
                <a:solidFill>
                  <a:schemeClr val="tx1"/>
                </a:solidFill>
              </a:rPr>
              <a:t> 행위는 자제</a:t>
            </a:r>
            <a:r>
              <a:rPr lang="ko-KR" altLang="en-US" sz="1200" dirty="0">
                <a:solidFill>
                  <a:schemeClr val="tx1"/>
                </a:solidFill>
              </a:rPr>
              <a:t>해 주시기 바랍니다</a:t>
            </a:r>
            <a:r>
              <a:rPr lang="en-US" altLang="ko-KR" sz="1200" dirty="0">
                <a:solidFill>
                  <a:schemeClr val="tx1"/>
                </a:solidFill>
              </a:rPr>
              <a:t>.</a:t>
            </a:r>
          </a:p>
          <a:p>
            <a:pPr marL="171450" indent="-171450">
              <a:lnSpc>
                <a:spcPct val="200000"/>
              </a:lnSpc>
              <a:buFontTx/>
              <a:buChar char="-"/>
            </a:pPr>
            <a:r>
              <a:rPr lang="ko-KR" altLang="en-US" sz="1200" dirty="0">
                <a:solidFill>
                  <a:schemeClr val="tx1"/>
                </a:solidFill>
              </a:rPr>
              <a:t>서로 배려하며 </a:t>
            </a:r>
            <a:r>
              <a:rPr lang="ko-KR" altLang="en-US" sz="1200" b="1" dirty="0">
                <a:solidFill>
                  <a:schemeClr val="tx1"/>
                </a:solidFill>
              </a:rPr>
              <a:t>다른 팀도 함께 이용할 수 있도록 적정한 공간을 사용</a:t>
            </a:r>
            <a:r>
              <a:rPr lang="ko-KR" altLang="en-US" sz="1200" dirty="0">
                <a:solidFill>
                  <a:schemeClr val="tx1"/>
                </a:solidFill>
              </a:rPr>
              <a:t>해 주시고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원활한 대기실 운영을 위해 </a:t>
            </a:r>
            <a:endParaRPr lang="en-US" altLang="ko-KR" sz="1200" dirty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   </a:t>
            </a:r>
            <a:r>
              <a:rPr lang="ko-KR" altLang="en-US" sz="1200" dirty="0" err="1">
                <a:solidFill>
                  <a:schemeClr val="tx1"/>
                </a:solidFill>
              </a:rPr>
              <a:t>참가팀</a:t>
            </a:r>
            <a:r>
              <a:rPr lang="ko-KR" altLang="en-US" sz="1200" dirty="0">
                <a:solidFill>
                  <a:schemeClr val="tx1"/>
                </a:solidFill>
              </a:rPr>
              <a:t> 여러분의 협조 부탁드립니다</a:t>
            </a:r>
            <a:r>
              <a:rPr lang="en-US" altLang="ko-KR" sz="1200" dirty="0">
                <a:solidFill>
                  <a:schemeClr val="tx1"/>
                </a:solidFill>
              </a:rPr>
              <a:t>.</a:t>
            </a:r>
            <a:endParaRPr lang="en-US" altLang="ko-KR" sz="1200" b="1" dirty="0">
              <a:solidFill>
                <a:schemeClr val="tx1"/>
              </a:solidFill>
              <a:latin typeface="-윤고딕33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CFECD04-BC8F-4701-A7AA-E71D91135B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26" t="3575" r="5775" b="36155"/>
          <a:stretch/>
        </p:blipFill>
        <p:spPr>
          <a:xfrm>
            <a:off x="749300" y="1124743"/>
            <a:ext cx="7999164" cy="3185587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A4EBC782-CE51-40F3-B9CF-F0BE854C5FCC}"/>
              </a:ext>
            </a:extLst>
          </p:cNvPr>
          <p:cNvSpPr/>
          <p:nvPr/>
        </p:nvSpPr>
        <p:spPr>
          <a:xfrm rot="1995110">
            <a:off x="6735733" y="2455397"/>
            <a:ext cx="1584176" cy="48578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화살표: 오른쪽 3">
            <a:extLst>
              <a:ext uri="{FF2B5EF4-FFF2-40B4-BE49-F238E27FC236}">
                <a16:creationId xmlns:a16="http://schemas.microsoft.com/office/drawing/2014/main" id="{5E57F973-338A-4A75-983D-8285C0849CD0}"/>
              </a:ext>
            </a:extLst>
          </p:cNvPr>
          <p:cNvSpPr/>
          <p:nvPr/>
        </p:nvSpPr>
        <p:spPr>
          <a:xfrm rot="16200000">
            <a:off x="7503962" y="3781556"/>
            <a:ext cx="1025345" cy="347840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8070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716A2A-EEF3-A5EC-F074-977295E017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6E6229FD-2EDF-E8FA-589C-2B8FF1C14B39}"/>
              </a:ext>
            </a:extLst>
          </p:cNvPr>
          <p:cNvSpPr txBox="1"/>
          <p:nvPr/>
        </p:nvSpPr>
        <p:spPr>
          <a:xfrm>
            <a:off x="478159" y="280357"/>
            <a:ext cx="188384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임시주차장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A02DA1-8EA1-274A-ED8F-36FC709DF32E}"/>
              </a:ext>
            </a:extLst>
          </p:cNvPr>
          <p:cNvSpPr txBox="1"/>
          <p:nvPr/>
        </p:nvSpPr>
        <p:spPr>
          <a:xfrm>
            <a:off x="611560" y="1052736"/>
            <a:ext cx="8064128" cy="224952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200000"/>
              </a:lnSpc>
            </a:pPr>
            <a:r>
              <a:rPr lang="en-US" altLang="ko-KR" sz="1200" dirty="0"/>
              <a:t>- </a:t>
            </a:r>
            <a:r>
              <a:rPr lang="ko-KR" altLang="en-US" sz="1200" dirty="0"/>
              <a:t>경연 당일에는 </a:t>
            </a:r>
            <a:r>
              <a:rPr lang="ko-KR" altLang="en-US" sz="1200" b="1" dirty="0"/>
              <a:t>구조물 설치 및 행사장 운영으로 인해 댄싱공연장 </a:t>
            </a:r>
            <a:r>
              <a:rPr lang="ko-KR" altLang="en-US" sz="1200" b="1" dirty="0">
                <a:solidFill>
                  <a:srgbClr val="0000FF"/>
                </a:solidFill>
              </a:rPr>
              <a:t>내부 차량 진입이 불가</a:t>
            </a:r>
            <a:r>
              <a:rPr lang="ko-KR" altLang="en-US" sz="1200" dirty="0">
                <a:solidFill>
                  <a:srgbClr val="0000FF"/>
                </a:solidFill>
              </a:rPr>
              <a:t>합니다</a:t>
            </a:r>
            <a:r>
              <a:rPr lang="en-US" altLang="ko-KR" sz="1200" dirty="0"/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200" dirty="0"/>
              <a:t>- </a:t>
            </a:r>
            <a:r>
              <a:rPr lang="ko-KR" altLang="en-US" sz="1200" dirty="0" err="1"/>
              <a:t>참가팀</a:t>
            </a:r>
            <a:r>
              <a:rPr lang="ko-KR" altLang="en-US" sz="1200" dirty="0"/>
              <a:t> 차량은 </a:t>
            </a:r>
            <a:r>
              <a:rPr lang="ko-KR" altLang="en-US" sz="1200" b="1" dirty="0"/>
              <a:t>행사장 인근 임시주차장에 주차하신 후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댄싱공연장까지 도보로 이동​</a:t>
            </a:r>
            <a:r>
              <a:rPr lang="ko-KR" altLang="en-US" sz="1200" dirty="0"/>
              <a:t>해 주시기 바랍니다</a:t>
            </a:r>
            <a:r>
              <a:rPr lang="en-US" altLang="ko-KR" sz="1200" dirty="0"/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200" b="1" dirty="0"/>
              <a:t>- </a:t>
            </a:r>
            <a:r>
              <a:rPr lang="ko-KR" altLang="en-US" sz="1200" b="1" dirty="0"/>
              <a:t>임시주차장 위치는 추후 별도 공지 예정</a:t>
            </a:r>
            <a:r>
              <a:rPr lang="ko-KR" altLang="en-US" sz="1200" dirty="0"/>
              <a:t>입니다</a:t>
            </a:r>
            <a:r>
              <a:rPr lang="en-US" altLang="ko-KR" sz="1200" dirty="0"/>
              <a:t>.</a:t>
            </a:r>
          </a:p>
          <a:p>
            <a:pPr marL="171450" indent="-171450">
              <a:lnSpc>
                <a:spcPct val="200000"/>
              </a:lnSpc>
              <a:buFontTx/>
              <a:buChar char="-"/>
            </a:pPr>
            <a:r>
              <a:rPr lang="ko-KR" altLang="en-US" sz="1200" dirty="0"/>
              <a:t>행사 당일에는 반드시 안내된 </a:t>
            </a:r>
            <a:r>
              <a:rPr lang="ko-KR" altLang="en-US" sz="1200" b="1" dirty="0"/>
              <a:t>임시주차장을 이용해 주시고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차량을 행사장 내부까지 가져오지 않도록</a:t>
            </a:r>
            <a:r>
              <a:rPr lang="ko-KR" altLang="en-US" sz="1200" dirty="0"/>
              <a:t> 협조 </a:t>
            </a:r>
            <a:endParaRPr lang="en-US" altLang="ko-KR" sz="1200" dirty="0"/>
          </a:p>
          <a:p>
            <a:pPr>
              <a:lnSpc>
                <a:spcPct val="200000"/>
              </a:lnSpc>
            </a:pPr>
            <a:r>
              <a:rPr lang="en-US" altLang="ko-KR" sz="1200" dirty="0"/>
              <a:t>   </a:t>
            </a:r>
            <a:r>
              <a:rPr lang="ko-KR" altLang="en-US" sz="1200" dirty="0"/>
              <a:t>부탁드립니다</a:t>
            </a:r>
            <a:r>
              <a:rPr lang="en-US" altLang="ko-KR" sz="1200" dirty="0"/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200" dirty="0"/>
              <a:t>- </a:t>
            </a:r>
            <a:r>
              <a:rPr lang="ko-KR" altLang="en-US" sz="1200" dirty="0"/>
              <a:t>원활한 행사 운영을 위해 </a:t>
            </a:r>
            <a:r>
              <a:rPr lang="ko-KR" altLang="en-US" sz="1200" dirty="0" err="1"/>
              <a:t>참가팀</a:t>
            </a:r>
            <a:r>
              <a:rPr lang="ko-KR" altLang="en-US" sz="1200" dirty="0"/>
              <a:t> 여러분의 협조 부탁드립니다</a:t>
            </a:r>
            <a:r>
              <a:rPr lang="en-US" altLang="ko-KR" sz="1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30064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338C7-3569-329F-51AA-AF7421E3CB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516BA4AE-7C62-F980-75A8-C7AD6BC465C9}"/>
              </a:ext>
            </a:extLst>
          </p:cNvPr>
          <p:cNvSpPr txBox="1"/>
          <p:nvPr/>
        </p:nvSpPr>
        <p:spPr>
          <a:xfrm>
            <a:off x="478159" y="280357"/>
            <a:ext cx="228620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기타 문의사항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D184C2-F793-04AA-B939-6F64937EB8B4}"/>
              </a:ext>
            </a:extLst>
          </p:cNvPr>
          <p:cNvSpPr txBox="1"/>
          <p:nvPr/>
        </p:nvSpPr>
        <p:spPr>
          <a:xfrm>
            <a:off x="493973" y="980728"/>
            <a:ext cx="8398507" cy="9375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12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박승환 경연매니저 </a:t>
            </a:r>
            <a:r>
              <a:rPr lang="en-US" altLang="ko-KR" sz="12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010-7246-7241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sz="12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메일</a:t>
            </a:r>
            <a:r>
              <a:rPr lang="en-US" altLang="ko-KR" sz="12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:  </a:t>
            </a:r>
            <a:r>
              <a:rPr lang="en-US" altLang="ko-KR" sz="1200" dirty="0">
                <a:hlinkClick r:id="rId2"/>
              </a:rPr>
              <a:t>911124@artzip.kr</a:t>
            </a:r>
            <a:r>
              <a:rPr lang="ko-KR" altLang="en-US" sz="1200" dirty="0"/>
              <a:t> </a:t>
            </a:r>
            <a:endParaRPr lang="en-US" altLang="ko-KR" sz="1200" dirty="0"/>
          </a:p>
          <a:p>
            <a:pPr algn="just" fontAlgn="base">
              <a:lnSpc>
                <a:spcPct val="160000"/>
              </a:lnSpc>
            </a:pPr>
            <a:endParaRPr lang="en-US" altLang="ko-KR" sz="1200" kern="0" dirty="0">
              <a:solidFill>
                <a:srgbClr val="000000"/>
              </a:solidFill>
              <a:latin typeface="함초롬바탕" panose="02030604000101010101" pitchFamily="18" charset="-127"/>
              <a:ea typeface="-윤고딕330" panose="02030504000101010101"/>
            </a:endParaRPr>
          </a:p>
        </p:txBody>
      </p:sp>
    </p:spTree>
    <p:extLst>
      <p:ext uri="{BB962C8B-B14F-4D97-AF65-F5344CB8AC3E}">
        <p14:creationId xmlns:p14="http://schemas.microsoft.com/office/powerpoint/2010/main" val="27610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2336</TotalTime>
  <Words>2322</Words>
  <Application>Microsoft Office PowerPoint</Application>
  <PresentationFormat>화면 슬라이드 쇼(4:3)</PresentationFormat>
  <Paragraphs>887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4" baseType="lpstr">
      <vt:lpstr>Rix고딕 B</vt:lpstr>
      <vt:lpstr>맑은 고딕</vt:lpstr>
      <vt:lpstr>-윤고딕330</vt:lpstr>
      <vt:lpstr>-윤고딕340</vt:lpstr>
      <vt:lpstr>함초롬돋움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krpark</dc:creator>
  <cp:lastModifiedBy>user</cp:lastModifiedBy>
  <cp:revision>679</cp:revision>
  <dcterms:created xsi:type="dcterms:W3CDTF">2017-03-18T13:43:00Z</dcterms:created>
  <dcterms:modified xsi:type="dcterms:W3CDTF">2026-09-08T02:07:37Z</dcterms:modified>
  <cp:version/>
</cp:coreProperties>
</file>