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2" r:id="rId1"/>
  </p:sldMasterIdLst>
  <p:notesMasterIdLst>
    <p:notesMasterId r:id="rId7"/>
  </p:notesMasterIdLst>
  <p:sldIdLst>
    <p:sldId id="484" r:id="rId2"/>
    <p:sldId id="488" r:id="rId3"/>
    <p:sldId id="486" r:id="rId4"/>
    <p:sldId id="487" r:id="rId5"/>
    <p:sldId id="485" r:id="rId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orient="horz" pos="4110" userDrawn="1">
          <p15:clr>
            <a:srgbClr val="A4A3A4"/>
          </p15:clr>
        </p15:guide>
        <p15:guide id="3" orient="horz" pos="2478" userDrawn="1">
          <p15:clr>
            <a:srgbClr val="A4A3A4"/>
          </p15:clr>
        </p15:guide>
        <p15:guide id="4" orient="horz" pos="3612">
          <p15:clr>
            <a:srgbClr val="A4A3A4"/>
          </p15:clr>
        </p15:guide>
        <p15:guide id="5" orient="horz" pos="4020">
          <p15:clr>
            <a:srgbClr val="A4A3A4"/>
          </p15:clr>
        </p15:guide>
        <p15:guide id="6" orient="horz" pos="3291">
          <p15:clr>
            <a:srgbClr val="A4A3A4"/>
          </p15:clr>
        </p15:guide>
        <p15:guide id="7" orient="horz" pos="1162" userDrawn="1">
          <p15:clr>
            <a:srgbClr val="A4A3A4"/>
          </p15:clr>
        </p15:guide>
        <p15:guide id="8" orient="horz" pos="3929" userDrawn="1">
          <p15:clr>
            <a:srgbClr val="A4A3A4"/>
          </p15:clr>
        </p15:guide>
        <p15:guide id="9" orient="horz" pos="2205">
          <p15:clr>
            <a:srgbClr val="A4A3A4"/>
          </p15:clr>
        </p15:guide>
        <p15:guide id="10" pos="5281">
          <p15:clr>
            <a:srgbClr val="A4A3A4"/>
          </p15:clr>
        </p15:guide>
        <p15:guide id="11" pos="5465">
          <p15:clr>
            <a:srgbClr val="A4A3A4"/>
          </p15:clr>
        </p15:guide>
        <p15:guide id="12" pos="472">
          <p15:clr>
            <a:srgbClr val="A4A3A4"/>
          </p15:clr>
        </p15:guide>
        <p15:guide id="13" pos="2880">
          <p15:clr>
            <a:srgbClr val="A4A3A4"/>
          </p15:clr>
        </p15:guide>
        <p15:guide id="14" pos="1066" userDrawn="1">
          <p15:clr>
            <a:srgbClr val="A4A3A4"/>
          </p15:clr>
        </p15:guide>
        <p15:guide id="15" pos="5760">
          <p15:clr>
            <a:srgbClr val="A4A3A4"/>
          </p15:clr>
        </p15:guide>
        <p15:guide id="16" pos="4830">
          <p15:clr>
            <a:srgbClr val="A4A3A4"/>
          </p15:clr>
        </p15:guide>
        <p15:guide id="17" pos="3515">
          <p15:clr>
            <a:srgbClr val="A4A3A4"/>
          </p15:clr>
        </p15:guide>
        <p15:guide id="18" pos="3107" userDrawn="1">
          <p15:clr>
            <a:srgbClr val="A4A3A4"/>
          </p15:clr>
        </p15:guide>
        <p15:guide id="19" pos="79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재단 문화" initials="재문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69" autoAdjust="0"/>
    <p:restoredTop sz="96118" autoAdjust="0"/>
  </p:normalViewPr>
  <p:slideViewPr>
    <p:cSldViewPr>
      <p:cViewPr varScale="1">
        <p:scale>
          <a:sx n="88" d="100"/>
          <a:sy n="88" d="100"/>
        </p:scale>
        <p:origin x="468" y="78"/>
      </p:cViewPr>
      <p:guideLst>
        <p:guide orient="horz" pos="2387"/>
        <p:guide orient="horz" pos="4110"/>
        <p:guide orient="horz" pos="2478"/>
        <p:guide orient="horz" pos="3612"/>
        <p:guide orient="horz" pos="4020"/>
        <p:guide orient="horz" pos="3291"/>
        <p:guide orient="horz" pos="1162"/>
        <p:guide orient="horz" pos="3929"/>
        <p:guide orient="horz" pos="2205"/>
        <p:guide pos="5281"/>
        <p:guide pos="5465"/>
        <p:guide pos="472"/>
        <p:guide pos="2880"/>
        <p:guide pos="1066"/>
        <p:guide pos="5760"/>
        <p:guide pos="4830"/>
        <p:guide pos="3515"/>
        <p:guide pos="3107"/>
        <p:guide pos="79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5300"/>
          </a:xfrm>
          <a:prstGeom prst="rect">
            <a:avLst/>
          </a:prstGeom>
        </p:spPr>
        <p:txBody>
          <a:bodyPr vert="horz" lIns="91421" tIns="45711" rIns="91421" bIns="45711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1"/>
            <a:ext cx="2919412" cy="495300"/>
          </a:xfrm>
          <a:prstGeom prst="rect">
            <a:avLst/>
          </a:prstGeom>
        </p:spPr>
        <p:txBody>
          <a:bodyPr vert="horz" lIns="91421" tIns="45711" rIns="91421" bIns="45711"/>
          <a:lstStyle>
            <a:lvl1pPr algn="r">
              <a:defRPr sz="1200"/>
            </a:lvl1pPr>
          </a:lstStyle>
          <a:p>
            <a:pPr lvl="0">
              <a:defRPr/>
            </a:pPr>
            <a:fld id="{FE67FB41-2ECD-47CF-8591-248694DC25E5}" type="datetime1">
              <a:rPr lang="ko-KR" altLang="en-US"/>
              <a:pPr lvl="0">
                <a:defRPr/>
              </a:pPr>
              <a:t>2026-08-25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7763" y="1231900"/>
            <a:ext cx="44402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1" tIns="45711" rIns="91421" bIns="45711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1" y="4748215"/>
            <a:ext cx="5389563" cy="3884612"/>
          </a:xfrm>
          <a:prstGeom prst="rect">
            <a:avLst/>
          </a:prstGeom>
        </p:spPr>
        <p:txBody>
          <a:bodyPr vert="horz" lIns="91421" tIns="45711" rIns="91421" bIns="45711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015"/>
            <a:ext cx="2919413" cy="495300"/>
          </a:xfrm>
          <a:prstGeom prst="rect">
            <a:avLst/>
          </a:prstGeom>
        </p:spPr>
        <p:txBody>
          <a:bodyPr vert="horz" lIns="91421" tIns="45711" rIns="91421" bIns="45711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5"/>
            <a:ext cx="2919412" cy="495300"/>
          </a:xfrm>
          <a:prstGeom prst="rect">
            <a:avLst/>
          </a:prstGeom>
        </p:spPr>
        <p:txBody>
          <a:bodyPr vert="horz" lIns="91421" tIns="45711" rIns="91421" bIns="45711" anchor="b"/>
          <a:lstStyle>
            <a:lvl1pPr algn="r">
              <a:defRPr sz="1200"/>
            </a:lvl1pPr>
          </a:lstStyle>
          <a:p>
            <a:pPr lvl="0">
              <a:defRPr/>
            </a:pPr>
            <a:fld id="{9BB3816B-F1B1-4C58-B981-0970590B5BC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7669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0261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11"/>
          <p:cNvGrpSpPr>
            <a:grpSpLocks/>
          </p:cNvGrpSpPr>
          <p:nvPr userDrawn="1"/>
        </p:nvGrpSpPr>
        <p:grpSpPr bwMode="auto">
          <a:xfrm>
            <a:off x="460375" y="195263"/>
            <a:ext cx="8267700" cy="668337"/>
            <a:chOff x="460858" y="194492"/>
            <a:chExt cx="8206930" cy="668344"/>
          </a:xfrm>
        </p:grpSpPr>
        <p:sp>
          <p:nvSpPr>
            <p:cNvPr id="8" name="직사각형 7"/>
            <p:cNvSpPr/>
            <p:nvPr userDrawn="1"/>
          </p:nvSpPr>
          <p:spPr>
            <a:xfrm rot="16200000">
              <a:off x="4519208" y="-3246349"/>
              <a:ext cx="55563" cy="8162807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9" name="직사각형 8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" name="자유형 9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7161" y="205604"/>
              <a:ext cx="45700" cy="606431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8622089" y="194492"/>
              <a:ext cx="45699" cy="608018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3" name="Rectangle 9"/>
          <p:cNvSpPr txBox="1">
            <a:spLocks noChangeArrowheads="1"/>
          </p:cNvSpPr>
          <p:nvPr userDrawn="1"/>
        </p:nvSpPr>
        <p:spPr bwMode="auto">
          <a:xfrm>
            <a:off x="8007398" y="6532255"/>
            <a:ext cx="1109738" cy="302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2437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4875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7312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975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12187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94625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77062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59500" algn="l" defTabSz="964875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43056">
              <a:defRPr/>
            </a:pPr>
            <a:fld id="{E3CD34CA-1546-4C48-A316-13B63C0AF8BB}" type="slidenum">
              <a:rPr lang="en-US" altLang="ko-KR" sz="1000" kern="1200" smtClean="0">
                <a:solidFill>
                  <a:srgbClr val="939292"/>
                </a:solidFill>
                <a:latin typeface="Rix고딕 B" panose="02020603020101020101" pitchFamily="18" charset="-127"/>
                <a:ea typeface="Rix고딕 B" panose="02020603020101020101" pitchFamily="18" charset="-127"/>
                <a:cs typeface="+mn-cs"/>
              </a:rPr>
              <a:pPr algn="ctr" defTabSz="1043056">
                <a:defRPr/>
              </a:pPr>
              <a:t>‹#›</a:t>
            </a:fld>
            <a:endParaRPr lang="en-US" altLang="ko-KR" sz="1000" kern="1200" dirty="0">
              <a:solidFill>
                <a:srgbClr val="939292"/>
              </a:solidFill>
              <a:latin typeface="Rix고딕 B" panose="02020603020101020101" pitchFamily="18" charset="-127"/>
              <a:ea typeface="Rix고딕 B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022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520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lazygyu.github.io/roulette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ddcwj@naver.co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ddcwj@naver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8226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Q&amp;A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9A7A18F-E77F-6879-7C16-389D5A37D661}"/>
              </a:ext>
            </a:extLst>
          </p:cNvPr>
          <p:cNvSpPr txBox="1"/>
          <p:nvPr/>
        </p:nvSpPr>
        <p:spPr>
          <a:xfrm>
            <a:off x="479169" y="620688"/>
            <a:ext cx="8053271" cy="314752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예선 및 본선 일정</a:t>
            </a: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latin typeface="함초롬돋움" panose="020B0604000101010101" pitchFamily="50" charset="-127"/>
                <a:ea typeface="-윤고딕330" panose="02030504000101010101"/>
              </a:rPr>
              <a:t>경연에 신청한 팀 전원 예선에 올라갑니다</a:t>
            </a:r>
            <a:r>
              <a:rPr lang="en-US" altLang="ko-KR" sz="1400" kern="0" dirty="0"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latin typeface="함초롬돋움" panose="020B0604000101010101" pitchFamily="50" charset="-127"/>
                <a:ea typeface="-윤고딕330" panose="02030504000101010101"/>
              </a:rPr>
              <a:t>별도 리허설은 없습니다</a:t>
            </a:r>
            <a:r>
              <a:rPr lang="en-US" altLang="ko-KR" sz="1400" kern="0" dirty="0"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latin typeface="함초롬돋움" panose="020B0604000101010101" pitchFamily="50" charset="-127"/>
                <a:ea typeface="-윤고딕330" panose="02030504000101010101"/>
              </a:rPr>
              <a:t>예선과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본선 공연순서는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9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9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일까지 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댄싱카니발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홈페이지를 통해 공개될 예정입니다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공연순서 선정 방식은 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마블룰렛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en-US" altLang="ko-KR" sz="1400" dirty="0">
                <a:hlinkClick r:id="rId2"/>
              </a:rPr>
              <a:t>Marble Roulette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으로 진행되며 영상본을 녹화해서 공연순서와 함께 공개될 예정입니다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예선 및 본선은 공연당일에 이루어지며 정확한 시간은 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9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9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일에 공개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됩니다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예선 약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13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시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/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본선 약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18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시 이후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변동가능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).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CB4E48-21B0-48C0-A915-EBDDBB32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789362"/>
            <a:ext cx="4464496" cy="277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09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8226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Q&amp;A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287699-7339-4EDF-B540-97DF6A1BFACC}"/>
              </a:ext>
            </a:extLst>
          </p:cNvPr>
          <p:cNvSpPr txBox="1"/>
          <p:nvPr/>
        </p:nvSpPr>
        <p:spPr>
          <a:xfrm>
            <a:off x="467545" y="908720"/>
            <a:ext cx="8208144" cy="280192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사진 및 음원제출</a:t>
            </a: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사진 및 음원 모두 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8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28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일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금</a:t>
            </a:r>
            <a:r>
              <a:rPr lang="en-US" altLang="ko-KR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) 23:59</a:t>
            </a: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까지 </a:t>
            </a:r>
            <a:r>
              <a:rPr lang="ko-KR" altLang="en-US" sz="1400" kern="0" dirty="0">
                <a:latin typeface="함초롬돋움" panose="020B0604000101010101" pitchFamily="50" charset="-127"/>
                <a:ea typeface="-윤고딕330" panose="02030504000101010101"/>
              </a:rPr>
              <a:t>제출 부탁드립니다</a:t>
            </a:r>
            <a:r>
              <a:rPr lang="en-US" altLang="ko-KR" sz="1400" kern="0" dirty="0">
                <a:latin typeface="함초롬돋움" panose="020B0604000101010101" pitchFamily="50" charset="-127"/>
                <a:ea typeface="-윤고딕330" panose="02030504000101010101"/>
              </a:rPr>
              <a:t>,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b="1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최종 음원제출일 기준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으로</a:t>
            </a:r>
            <a:r>
              <a:rPr lang="ko-KR" altLang="en-US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8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28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일 이후 제출시 하루에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점씩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감점되니 유의 부탁드립니다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(4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분 이상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초당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점씩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감점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endParaRPr lang="en-US" altLang="ko-KR" sz="1400" kern="0" dirty="0">
              <a:solidFill>
                <a:srgbClr val="000000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사진은 인스타 등 홍보에 활용되는 사진으로 </a:t>
            </a:r>
            <a:r>
              <a:rPr lang="en-US" altLang="ko-KR" sz="1400" b="1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8</a:t>
            </a:r>
            <a:r>
              <a:rPr lang="ko-KR" altLang="en-US" sz="1400" b="1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b="1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28</a:t>
            </a:r>
            <a:r>
              <a:rPr lang="ko-KR" altLang="en-US" sz="1400" b="1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일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까지 제출 부탁드립니다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사진 및 음원 제출확인 전화는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8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28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일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17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시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30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분까지 가능합니다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algn="just" fontAlgn="base">
              <a:lnSpc>
                <a:spcPct val="160000"/>
              </a:lnSpc>
            </a:pP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BA5FA9-D514-4543-B9FD-6D2E2052376A}"/>
              </a:ext>
            </a:extLst>
          </p:cNvPr>
          <p:cNvSpPr txBox="1"/>
          <p:nvPr/>
        </p:nvSpPr>
        <p:spPr>
          <a:xfrm>
            <a:off x="479169" y="3284984"/>
            <a:ext cx="8398507" cy="245721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ko-KR" altLang="en-US" sz="1400" b="1" kern="0" dirty="0" err="1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출결명단</a:t>
            </a: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금요일날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K-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스트리트에 참여하는 초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중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,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고등학생 출결이 필요한 경우 공문발송이 가능합니다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.(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아동청소년 스트리트는 토요일날 진행되기 때문에 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출결공문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불가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양식은 별도 첨부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되어 있습니다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8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30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일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일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까지  메일</a:t>
            </a:r>
            <a:r>
              <a:rPr lang="ko-KR" altLang="en-US" sz="1400" kern="0" dirty="0">
                <a:latin typeface="함초롬돋움" panose="020B0604000101010101" pitchFamily="50" charset="-127"/>
                <a:ea typeface="-윤고딕330" panose="02030504000101010101"/>
              </a:rPr>
              <a:t>로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신청 부탁드립니다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endParaRPr lang="en-US" altLang="ko-KR" sz="1400" kern="0" dirty="0">
              <a:solidFill>
                <a:srgbClr val="000000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algn="just" fontAlgn="base">
              <a:lnSpc>
                <a:spcPct val="160000"/>
              </a:lnSpc>
            </a:pP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</p:spTree>
    <p:extLst>
      <p:ext uri="{BB962C8B-B14F-4D97-AF65-F5344CB8AC3E}">
        <p14:creationId xmlns:p14="http://schemas.microsoft.com/office/powerpoint/2010/main" val="14555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8226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Q&amp;A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BD0CA2F-CCFF-4662-9571-AB0F37EF8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634" y="2748041"/>
            <a:ext cx="6162937" cy="38594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181F8F-D233-4749-9852-798FAB13DFD7}"/>
              </a:ext>
            </a:extLst>
          </p:cNvPr>
          <p:cNvSpPr txBox="1"/>
          <p:nvPr/>
        </p:nvSpPr>
        <p:spPr>
          <a:xfrm>
            <a:off x="479169" y="783868"/>
            <a:ext cx="8398507" cy="176868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ko-KR" altLang="en-US" sz="1400" b="1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무대규격</a:t>
            </a: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약 </a:t>
            </a:r>
            <a:r>
              <a:rPr lang="en-US" altLang="ko-KR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16*40m(</a:t>
            </a:r>
            <a:r>
              <a:rPr lang="ko-KR" altLang="en-US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실제사용범위</a:t>
            </a:r>
            <a:r>
              <a:rPr lang="en-US" altLang="ko-KR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주출입구는 슬라이딩 도어로 문이 열립니다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등퇴장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동선은 주출입구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/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경사로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2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곳이 있으며 공연팀이 선택하시면 됩니다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78D41EEC-F074-45EB-BF74-F61229943FFB}"/>
              </a:ext>
            </a:extLst>
          </p:cNvPr>
          <p:cNvSpPr/>
          <p:nvPr/>
        </p:nvSpPr>
        <p:spPr>
          <a:xfrm rot="8876447">
            <a:off x="4659788" y="3734730"/>
            <a:ext cx="1231611" cy="432048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EA22BA7F-9CA2-41DE-8B74-9FADDC041AA1}"/>
              </a:ext>
            </a:extLst>
          </p:cNvPr>
          <p:cNvSpPr/>
          <p:nvPr/>
        </p:nvSpPr>
        <p:spPr>
          <a:xfrm rot="18498435">
            <a:off x="1886005" y="5952588"/>
            <a:ext cx="854128" cy="39480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6469157C-8A26-4D3F-94C1-3E04FBBCEEF2}"/>
              </a:ext>
            </a:extLst>
          </p:cNvPr>
          <p:cNvSpPr/>
          <p:nvPr/>
        </p:nvSpPr>
        <p:spPr>
          <a:xfrm rot="703310">
            <a:off x="1405577" y="4480355"/>
            <a:ext cx="854128" cy="39480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2AB6E72-9025-4B61-9B72-37CFE3EE5D9C}"/>
              </a:ext>
            </a:extLst>
          </p:cNvPr>
          <p:cNvSpPr/>
          <p:nvPr/>
        </p:nvSpPr>
        <p:spPr>
          <a:xfrm>
            <a:off x="5606322" y="3125434"/>
            <a:ext cx="1652945" cy="67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FFFF00"/>
                </a:solidFill>
              </a:rPr>
              <a:t>주출입구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FCFEBAC-000A-4D13-8209-9A84CC2085B3}"/>
              </a:ext>
            </a:extLst>
          </p:cNvPr>
          <p:cNvSpPr/>
          <p:nvPr/>
        </p:nvSpPr>
        <p:spPr>
          <a:xfrm>
            <a:off x="1173363" y="3950754"/>
            <a:ext cx="1559334" cy="5600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FFFF00"/>
                </a:solidFill>
              </a:rPr>
              <a:t>경사로</a:t>
            </a:r>
            <a:r>
              <a:rPr lang="en-US" altLang="ko-KR" sz="2400" b="1" dirty="0">
                <a:solidFill>
                  <a:srgbClr val="FFFF00"/>
                </a:solidFill>
              </a:rPr>
              <a:t>1</a:t>
            </a:r>
            <a:endParaRPr lang="ko-KR" altLang="en-US" sz="2400" b="1" dirty="0">
              <a:solidFill>
                <a:srgbClr val="FFFF00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469AAF8-8CDB-4E11-B409-8890FC1C2127}"/>
              </a:ext>
            </a:extLst>
          </p:cNvPr>
          <p:cNvSpPr/>
          <p:nvPr/>
        </p:nvSpPr>
        <p:spPr>
          <a:xfrm>
            <a:off x="2313068" y="6028932"/>
            <a:ext cx="2114915" cy="5600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FFFF00"/>
                </a:solidFill>
              </a:rPr>
              <a:t>경사로</a:t>
            </a:r>
            <a:r>
              <a:rPr lang="en-US" altLang="ko-KR" sz="2400" b="1" dirty="0">
                <a:solidFill>
                  <a:srgbClr val="FFFF00"/>
                </a:solidFill>
              </a:rPr>
              <a:t>2</a:t>
            </a:r>
            <a:endParaRPr lang="ko-KR" alt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28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77E5E-F1B2-2FD5-ADBE-82AC14D5B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3F737ED-6CD2-5341-EC89-575223649BC1}"/>
              </a:ext>
            </a:extLst>
          </p:cNvPr>
          <p:cNvSpPr txBox="1"/>
          <p:nvPr/>
        </p:nvSpPr>
        <p:spPr>
          <a:xfrm>
            <a:off x="493973" y="260648"/>
            <a:ext cx="8226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ko-KR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Q&amp;A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181F8F-D233-4749-9852-798FAB13DFD7}"/>
              </a:ext>
            </a:extLst>
          </p:cNvPr>
          <p:cNvSpPr txBox="1"/>
          <p:nvPr/>
        </p:nvSpPr>
        <p:spPr>
          <a:xfrm>
            <a:off x="479169" y="783868"/>
            <a:ext cx="8398507" cy="32943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ko-KR" altLang="en-US" sz="1400" b="1" kern="0" dirty="0" err="1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테크라이더사항</a:t>
            </a:r>
            <a:endParaRPr lang="en-US" altLang="ko-KR" sz="1400" b="1" kern="0" dirty="0">
              <a:solidFill>
                <a:srgbClr val="0000FF"/>
              </a:solidFill>
              <a:latin typeface="함초롬돋움" panose="020B0604000101010101" pitchFamily="50" charset="-127"/>
              <a:ea typeface="-윤고딕330" panose="02030504000101010101"/>
            </a:endParaRP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간단한 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테크요청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등퇴장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방식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만 수렴 가능하며 구체적인 연출 방식은 반영이 어렵습니다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u="sng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양식은 별도 첨부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되어 있습니다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9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월 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4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일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(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금</a:t>
            </a:r>
            <a:r>
              <a:rPr lang="en-US" altLang="ko-KR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)</a:t>
            </a:r>
            <a:r>
              <a:rPr lang="ko-KR" altLang="en-US" sz="1400" b="1" u="sng" kern="0" dirty="0">
                <a:solidFill>
                  <a:srgbClr val="0000FF"/>
                </a:solidFill>
                <a:latin typeface="함초롬돋움" panose="020B0604000101010101" pitchFamily="50" charset="-127"/>
                <a:ea typeface="-윤고딕330" panose="02030504000101010101"/>
              </a:rPr>
              <a:t>까지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신청 부탁드립니다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테크라이더는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ko-KR" altLang="en-US" sz="14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참여하는 </a:t>
            </a:r>
            <a:r>
              <a:rPr lang="ko-KR" altLang="en-US" sz="1400" b="1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모든팀</a:t>
            </a:r>
            <a:r>
              <a:rPr lang="ko-KR" altLang="en-US" sz="1400" kern="0" dirty="0" err="1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이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보내주셔야 합니다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.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  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메일주소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: </a:t>
            </a: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 </a:t>
            </a:r>
            <a:r>
              <a:rPr lang="en-US" altLang="ko-KR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ddcwj@naver.com</a:t>
            </a:r>
            <a:r>
              <a:rPr lang="en-US" altLang="ko-KR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600" kern="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u="sng" kern="0" spc="0" dirty="0" err="1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메일보내주실때</a:t>
            </a:r>
            <a:r>
              <a:rPr lang="ko-KR" altLang="en-US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 꼭 </a:t>
            </a:r>
            <a:r>
              <a:rPr lang="ko-KR" altLang="en-US" sz="1600" u="sng" kern="0" spc="0" dirty="0" err="1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팀명과</a:t>
            </a:r>
            <a:r>
              <a:rPr lang="ko-KR" altLang="en-US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 장르 넣어주세요</a:t>
            </a:r>
            <a:r>
              <a:rPr lang="en-US" altLang="ko-KR" sz="16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2857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600" kern="0" dirty="0"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예시</a:t>
            </a:r>
            <a:r>
              <a:rPr lang="en-US" altLang="ko-KR" sz="1600" kern="0" dirty="0"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600" kern="0" spc="0" dirty="0"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 fontAlgn="base">
              <a:lnSpc>
                <a:spcPct val="160000"/>
              </a:lnSpc>
            </a:pP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40A09C0E-4437-4E49-A69A-3D6F37462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448217"/>
            <a:ext cx="3349671" cy="307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6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338C7-3569-329F-51AA-AF7421E3C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16BA4AE-7C62-F980-75A8-C7AD6BC465C9}"/>
              </a:ext>
            </a:extLst>
          </p:cNvPr>
          <p:cNvSpPr txBox="1"/>
          <p:nvPr/>
        </p:nvSpPr>
        <p:spPr>
          <a:xfrm>
            <a:off x="478159" y="280357"/>
            <a:ext cx="228620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/>
                <a:ea typeface="-윤고딕340"/>
              </a:rPr>
              <a:t>기타 문의사항</a:t>
            </a:r>
            <a:endParaRPr kumimoji="0" lang="ko-KR" altLang="en-US" sz="28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/>
              <a:ea typeface="-윤고딕34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D184C2-F793-04AA-B939-6F64937EB8B4}"/>
              </a:ext>
            </a:extLst>
          </p:cNvPr>
          <p:cNvSpPr txBox="1"/>
          <p:nvPr/>
        </p:nvSpPr>
        <p:spPr>
          <a:xfrm>
            <a:off x="493973" y="980728"/>
            <a:ext cx="8398507" cy="107837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경연매니저 </a:t>
            </a:r>
            <a:r>
              <a:rPr lang="en-US" altLang="ko-KR" sz="1400" kern="0" dirty="0">
                <a:solidFill>
                  <a:srgbClr val="000000"/>
                </a:solidFill>
                <a:latin typeface="함초롬돋움" panose="020B0604000101010101" pitchFamily="50" charset="-127"/>
                <a:ea typeface="-윤고딕330" panose="02030504000101010101"/>
              </a:rPr>
              <a:t>010-7246-7241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-윤고딕330" panose="02030504000101010101"/>
              </a:rPr>
              <a:t>재단 담당자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-윤고딕330" panose="02030504000101010101"/>
              </a:rPr>
              <a:t>: 033-760-9883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-윤고딕330" panose="02030504000101010101"/>
              </a:rPr>
              <a:t>메일주소</a:t>
            </a:r>
            <a:r>
              <a:rPr lang="en-US" altLang="ko-KR" sz="1400" kern="0" dirty="0">
                <a:solidFill>
                  <a:srgbClr val="000000"/>
                </a:solidFill>
                <a:latin typeface="함초롬바탕" panose="02030604000101010101" pitchFamily="18" charset="-127"/>
                <a:ea typeface="-윤고딕330" panose="02030504000101010101"/>
              </a:rPr>
              <a:t>: </a:t>
            </a:r>
            <a:r>
              <a:rPr lang="en-US" altLang="ko-KR" sz="14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ddcwj@naver.com</a:t>
            </a:r>
            <a:r>
              <a:rPr lang="en-US" altLang="ko-KR" sz="14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400" kern="0" dirty="0">
              <a:solidFill>
                <a:srgbClr val="000000"/>
              </a:solidFill>
              <a:latin typeface="함초롬바탕" panose="02030604000101010101" pitchFamily="18" charset="-127"/>
              <a:ea typeface="-윤고딕330" panose="02030504000101010101"/>
            </a:endParaRPr>
          </a:p>
        </p:txBody>
      </p:sp>
    </p:spTree>
    <p:extLst>
      <p:ext uri="{BB962C8B-B14F-4D97-AF65-F5344CB8AC3E}">
        <p14:creationId xmlns:p14="http://schemas.microsoft.com/office/powerpoint/2010/main" val="2761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2168</TotalTime>
  <Words>297</Words>
  <Application>Microsoft Office PowerPoint</Application>
  <PresentationFormat>화면 슬라이드 쇼(4:3)</PresentationFormat>
  <Paragraphs>43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Rix고딕 B</vt:lpstr>
      <vt:lpstr>나눔고딕</vt:lpstr>
      <vt:lpstr>맑은 고딕</vt:lpstr>
      <vt:lpstr>-윤고딕340</vt:lpstr>
      <vt:lpstr>함초롬돋움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krpark</dc:creator>
  <cp:lastModifiedBy>user</cp:lastModifiedBy>
  <cp:revision>678</cp:revision>
  <dcterms:created xsi:type="dcterms:W3CDTF">2017-03-18T13:43:00Z</dcterms:created>
  <dcterms:modified xsi:type="dcterms:W3CDTF">2026-08-25T00:13:16Z</dcterms:modified>
  <cp:version/>
</cp:coreProperties>
</file>